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68" r:id="rId2"/>
    <p:sldId id="412" r:id="rId3"/>
    <p:sldId id="413" r:id="rId4"/>
    <p:sldId id="414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85" r:id="rId13"/>
    <p:sldId id="486" r:id="rId14"/>
    <p:sldId id="487" r:id="rId15"/>
    <p:sldId id="488" r:id="rId16"/>
    <p:sldId id="411" r:id="rId17"/>
    <p:sldId id="422" r:id="rId18"/>
    <p:sldId id="428" r:id="rId19"/>
    <p:sldId id="429" r:id="rId20"/>
    <p:sldId id="430" r:id="rId21"/>
    <p:sldId id="431" r:id="rId22"/>
    <p:sldId id="432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460" r:id="rId51"/>
    <p:sldId id="461" r:id="rId52"/>
    <p:sldId id="462" r:id="rId53"/>
    <p:sldId id="463" r:id="rId54"/>
    <p:sldId id="464" r:id="rId55"/>
    <p:sldId id="465" r:id="rId56"/>
    <p:sldId id="46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76" r:id="rId67"/>
    <p:sldId id="477" r:id="rId68"/>
    <p:sldId id="478" r:id="rId69"/>
    <p:sldId id="479" r:id="rId70"/>
    <p:sldId id="480" r:id="rId71"/>
    <p:sldId id="481" r:id="rId72"/>
    <p:sldId id="482" r:id="rId73"/>
    <p:sldId id="483" r:id="rId74"/>
    <p:sldId id="277" r:id="rId75"/>
    <p:sldId id="484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1558" autoAdjust="0"/>
  </p:normalViewPr>
  <p:slideViewPr>
    <p:cSldViewPr snapToGrid="0">
      <p:cViewPr varScale="1">
        <p:scale>
          <a:sx n="67" d="100"/>
          <a:sy n="67" d="100"/>
        </p:scale>
        <p:origin x="1190" y="5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11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92A12D3-9BED-4371-8D96-BBEE37D5CB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48C18A-1DD4-461C-AB55-7A50B5EA7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EBB90-0939-47B1-AAAA-9076316135E1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E40BB4-B7E4-4439-A7BD-9C4E1596E4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7F8139-6E3E-446F-AD65-CCAB54560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F765E-D532-41B6-9FD5-69AA8DCFDC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323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30BEC-517C-4C70-BDC8-9D9BFF2D411B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F685B-7A8E-44C5-B214-E4CD23CDB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1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822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586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139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996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132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3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622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316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460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061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508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838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719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939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120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370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404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486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48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503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4687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79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6534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570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36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920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0394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514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817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27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756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022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64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8591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164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534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406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1675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706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3909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9905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548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634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686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571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1427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3909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71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9051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648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4327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1271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8133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3647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54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1978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332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677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9277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5728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6105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961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0017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3911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8479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137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69722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1110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2521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6973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1895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6994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112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23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76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50209-2F19-499E-8066-067586DDA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B41494-7929-4F7D-9360-38558B41F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FA023-5317-4FC8-8A85-7BA403ED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AD4E-77B0-42E0-A70C-EDE59335827A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C0F1DA-FB3A-45F0-BEE7-AEDB1E03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801339-2A68-4769-B291-38743DCD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0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4E3BF-0CAF-4141-AF5F-BA51C1FD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CA6616-EF26-4728-8CD7-3C87719A9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BF115-300C-482F-8D8E-A649632A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2407-86CF-490A-AA6A-895ECC08994E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136E05-426F-4A5C-9148-8C6E89B1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2BA78-D854-438B-BADC-821D8F35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88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DF0C19F-D1FE-46A5-ADA5-08159C265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0066D5-57F1-4D46-BDFC-E4CB9488F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F98CBA-3E83-4D2C-9119-5F5715ED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6B58-017A-4C17-87C7-3A0961D6B755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D4B4-50DA-4783-AE47-92C5A360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2FC8B7-7C78-4083-9D83-365793B2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04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39066-08A3-4DE7-90AD-8299C42E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03B05-C5C6-4375-B693-10A57361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A9395-12B1-4BAE-96D5-50D718D75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140C-EF5D-490D-806E-FD4086D18446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16AAE-BDDB-4A2C-A2F5-56384BB6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EFFA0D-D5A2-4CD7-82A2-146AFFD0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9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35C3-9445-436E-881A-11DEF1D4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CEC0D1-B285-4C5B-A4BB-531DD3417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602AC0-6F6D-4C24-9165-892B6D36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111F-2D56-4B0A-B08A-71317BEAEB4D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83392-75D9-4256-83A2-377B15BA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E0D32C-5D93-4D51-B7A0-3841DDE7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42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E4DDE-9413-400F-BB0C-15812532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106711-AD2B-4259-AADC-A6082814D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C1B53A-7815-453A-88F4-609C52531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D5C5E9-0436-4DE0-9CB1-FB177F083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1B325-B36F-49E8-A9B2-9AA3776DA328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75C6E6-4226-4A8B-A196-0F183EB7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FF8793-8FD8-4CF8-B68B-0E73AB76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0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0F292-6AB7-41E5-BC7B-225E7CB9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85D04B-7D3B-42C5-BC19-8C516FD91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F75690-C89B-4CE9-940A-42BD8DD1A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64889D-39A9-4AE5-BCD2-0B51645CA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7B8746-2979-4142-91D9-596FB2828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297C82-EB60-49DB-B0BE-B4B929E26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8A7B4-9C38-482E-9537-FA243B5C5A04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2C76A4-199A-40CF-A5FE-6F2DF6BF4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FF5237-5940-4877-BB6C-1714BE0D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84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DC7B5-42F3-4662-BB5A-47D59712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F78CE8-44C0-4067-89E5-BA2F2743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CD35-8A79-4ABF-A4F8-349A59CB1683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C9FA1A-1A7E-4374-80B7-16B03775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1CA9F0-2BAA-4FB3-BC84-54D4912B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5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03295F-08AA-448A-A31C-3054F3B6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9E9E4-D496-49DD-BC14-E108D76D71C2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689913-42C8-477F-AC9C-899DCEA9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C55A3-67CC-496D-A510-81B4813E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32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065B8-EE1E-4B38-9CCE-715234CA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E0B91-DFA4-4A4C-B28B-667FCCDB2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BA9EC7-5C59-4DCD-A03B-E16744E31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ECA569-DCAF-4C65-8CF5-ECBD3786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CB3B-3F4A-48F2-B182-EBB9500710CB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BD2980-8978-4636-B3E1-64709658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640EEE-CE06-49FB-AB71-301F13BC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33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23F53-B7C8-4246-8C70-EAB6B77A5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3D3AB4-32CC-4D26-BED9-AA2CCAB43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B92619-FF06-471F-AB6B-CBF2252EC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D02A9F-2862-48F6-9421-A8FE2525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05B3-139B-408A-9945-5BA20CB1FC95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74B342-21D3-4B71-826A-35F020B8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96DB19-F811-4177-B570-056F9A3A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5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656BF2-1907-4319-9385-5D2F90ED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CC09FC-8EEC-4C8D-B0EA-9905054E3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99EB7-7531-4832-ADCD-1AC06EBB1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5D2E0-3409-45AA-A6FA-D19D70E623C6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33DDBC-9FB9-492E-87E3-12B09EB47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F09FF8-0B5D-448F-B7F3-64D544EDF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23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www.cnblogs.com/MyNameIsPc/p/8972995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38.png"/><Relationship Id="rId4" Type="http://schemas.openxmlformats.org/officeDocument/2006/relationships/hyperlink" Target="https://baike.baidu.com/item/%E5%A4%9A%E9%A1%B9%E5%BC%8F%E9%99%A4%E6%B3%95/2703247?fr=aladdi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2.mathworks.cn/help/matlab/ref/while.html" TargetMode="External"/><Relationship Id="rId13" Type="http://schemas.openxmlformats.org/officeDocument/2006/relationships/hyperlink" Target="https://ww2.mathworks.cn/help/matlab/ref/return.html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2.mathworks.cn/help/matlab/ref/try.html" TargetMode="External"/><Relationship Id="rId12" Type="http://schemas.openxmlformats.org/officeDocument/2006/relationships/hyperlink" Target="https://ww2.mathworks.cn/help/matlab/ref/pause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2.mathworks.cn/help/matlab/ref/switch.html" TargetMode="External"/><Relationship Id="rId11" Type="http://schemas.openxmlformats.org/officeDocument/2006/relationships/hyperlink" Target="https://ww2.mathworks.cn/help/matlab/ref/end.html" TargetMode="External"/><Relationship Id="rId5" Type="http://schemas.openxmlformats.org/officeDocument/2006/relationships/hyperlink" Target="http://www.mathworks.com/help/matlab/ref/for.html" TargetMode="External"/><Relationship Id="rId10" Type="http://schemas.openxmlformats.org/officeDocument/2006/relationships/hyperlink" Target="https://ww2.mathworks.cn/help/matlab/ref/continue.html" TargetMode="External"/><Relationship Id="rId4" Type="http://schemas.openxmlformats.org/officeDocument/2006/relationships/hyperlink" Target="https://ww2.mathworks.cn/help/matlab/ref/if.html" TargetMode="External"/><Relationship Id="rId9" Type="http://schemas.openxmlformats.org/officeDocument/2006/relationships/hyperlink" Target="https://ww2.mathworks.cn/help/matlab/ref/break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r="14726" b="48018"/>
          <a:stretch>
            <a:fillRect/>
          </a:stretch>
        </p:blipFill>
        <p:spPr>
          <a:xfrm>
            <a:off x="15050" y="4882317"/>
            <a:ext cx="5870824" cy="197568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93001" y="-384433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52349" y="4882316"/>
            <a:ext cx="12192000" cy="1975683"/>
          </a:xfrm>
          <a:prstGeom prst="rect">
            <a:avLst/>
          </a:prstGeom>
          <a:gradFill flip="none" rotWithShape="1">
            <a:gsLst>
              <a:gs pos="0">
                <a:srgbClr val="014924"/>
              </a:gs>
              <a:gs pos="51000">
                <a:srgbClr val="014924"/>
              </a:gs>
              <a:gs pos="80000">
                <a:srgbClr val="014924">
                  <a:alpha val="80000"/>
                </a:srgbClr>
              </a:gs>
              <a:gs pos="100000">
                <a:srgbClr val="014924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349" y="4712679"/>
            <a:ext cx="12192000" cy="771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4400" y="2806683"/>
            <a:ext cx="1001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04" y="266201"/>
            <a:ext cx="1936392" cy="193081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1CA753-2F20-454F-ADAE-D38D99F3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13D4D2-4769-4927-8434-110518E2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327D-FBB5-43BB-A550-9755A9266626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2708696C-FB7F-497B-89C6-398DB74F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0C71B51-E890-496A-B3CC-D948C91A2150}"/>
              </a:ext>
            </a:extLst>
          </p:cNvPr>
          <p:cNvSpPr txBox="1"/>
          <p:nvPr/>
        </p:nvSpPr>
        <p:spPr>
          <a:xfrm>
            <a:off x="1931657" y="5028748"/>
            <a:ext cx="8277225" cy="13849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中山大学智能工程学院    王帅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wangsh368@mail.sysu.edu.cn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多项式的创建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(Creation of polynomial)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726396-90BC-4980-B5E2-664E0C28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84D70-F30B-4DB9-9289-4E2A97449829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1CC340-B679-4DC8-8921-20BEE154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0DF61510-6E62-4FD0-A6E0-764308541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23701"/>
                <a:ext cx="10151645" cy="4888194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多项式的一般形式如下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使用系数向量来表示</a:t>
                </a:r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altLang="zh-CN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MATLAB</a:t>
                </a: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中，提供了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poly2sym</a:t>
                </a: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函数实现多项式的构造</a:t>
                </a:r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r = poly2sym(p): p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为多项式的系数向量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buNone/>
                  <a:tabLst>
                    <a:tab pos="176213" algn="l"/>
                  </a:tabLst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r = poly2sym(p, v): p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为多项式的系数向量，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为其变量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0DF61510-6E62-4FD0-A6E0-764308541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23701"/>
                <a:ext cx="10151645" cy="4888194"/>
              </a:xfrm>
              <a:blipFill>
                <a:blip r:embed="rId4"/>
                <a:stretch>
                  <a:fillRect l="-901" t="-2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0">
            <a:extLst>
              <a:ext uri="{FF2B5EF4-FFF2-40B4-BE49-F238E27FC236}">
                <a16:creationId xmlns:a16="http://schemas.microsoft.com/office/drawing/2014/main" id="{C893DAF5-3E99-4CF9-B0F6-4742F002338F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115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多项式的四则运算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031EE6-A19B-40F6-826A-4808932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9591-A4BA-4CE3-BBC1-3E6BDAADB4E9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03E604-8EFF-49C6-B678-506BFF23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9A7714F-A915-4702-B1E9-129F27710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9140992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多项式加法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如果两个多项式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向量大小相同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，相加时就与标准的数组加法相同。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E66445D-5EF7-48DA-8C1F-D0161E567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840" y="3856396"/>
            <a:ext cx="3052749" cy="13940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590A01-A9D0-4DE7-A47A-D02DC6BFA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544" y="3856397"/>
            <a:ext cx="2471123" cy="13975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E005C62-C33E-4899-A82B-88BE4D040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984" y="3856396"/>
            <a:ext cx="2617978" cy="1997741"/>
          </a:xfrm>
          <a:prstGeom prst="rect">
            <a:avLst/>
          </a:prstGeom>
        </p:spPr>
      </p:pic>
      <p:sp>
        <p:nvSpPr>
          <p:cNvPr id="18" name="圆角矩形 10">
            <a:extLst>
              <a:ext uri="{FF2B5EF4-FFF2-40B4-BE49-F238E27FC236}">
                <a16:creationId xmlns:a16="http://schemas.microsoft.com/office/drawing/2014/main" id="{7A457BC1-76E8-4D66-B1E9-85426224DBCA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210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多项式的四则运算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310FF-A4B8-49FF-9DD6-21832EC6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DD7AC-AD3A-4BE5-9546-B2C1F2BF9DC9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FFCF41-A762-4D06-B728-3B77FCF3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53CFDE9-38AA-41C9-8881-E9B4D2FCB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3796948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多项式减法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与多项式加法类似。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122074B-46BC-467C-9214-F71A4782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08" y="3441670"/>
            <a:ext cx="3390900" cy="2667000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10200074-B5F2-4197-A11C-AE7D9B368ADD}"/>
              </a:ext>
            </a:extLst>
          </p:cNvPr>
          <p:cNvSpPr txBox="1">
            <a:spLocks/>
          </p:cNvSpPr>
          <p:nvPr/>
        </p:nvSpPr>
        <p:spPr>
          <a:xfrm>
            <a:off x="6537028" y="1628615"/>
            <a:ext cx="3796948" cy="488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当两个多项式阶次不同时，该如何进行运算？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当两个多项式阶次不同时，低阶的多项式用首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填补，使其与高阶多项式有同样的阶次。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0F2C7562-BEE1-47C9-90E9-AB91FE62B8B8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8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多项式的四则运算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B0C95-85C6-4449-B3F3-A4AB2B06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DDC9-B3DD-4F13-814C-7494E3B5D03B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61E657-4342-40C2-AD17-6BD3A886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5FF52E5D-11C6-4841-B6DA-ADAAD6A1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8667750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多项式乘法                                    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多项式卷积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(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数学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)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中，提供了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函数实现多项式的乘运算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c = conv(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：执行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两个向量的卷积运算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Questions?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如何进行两个以上的多项式的乘法？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A1B60D0-9BB0-484F-BF58-EE7E93D0A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67" y="4143998"/>
            <a:ext cx="3541221" cy="13784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2D45AC-04F1-4AA3-A5D4-7F429534C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72" y="4186776"/>
            <a:ext cx="5241759" cy="1112042"/>
          </a:xfrm>
          <a:prstGeom prst="rect">
            <a:avLst/>
          </a:prstGeom>
        </p:spPr>
      </p:pic>
      <p:sp>
        <p:nvSpPr>
          <p:cNvPr id="17" name="圆角矩形 10">
            <a:extLst>
              <a:ext uri="{FF2B5EF4-FFF2-40B4-BE49-F238E27FC236}">
                <a16:creationId xmlns:a16="http://schemas.microsoft.com/office/drawing/2014/main" id="{86300521-8D8E-4224-97BA-71178CC0B48F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956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多项式的四则运算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E69D0-73C8-4B72-B611-9DE38D6AD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A8D3-990D-4602-93A0-86687EA86BE1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7A5DA-9C2C-4996-A4F1-D79A0FFD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BD8AD0F-8997-4D4D-BFCA-22BA19C0A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1"/>
            <a:ext cx="9238709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多项式除法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中，提供了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deconv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函数实现多项式的除运算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2438" indent="-452438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[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q,r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deconv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v,u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：求多项式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v, 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的除法运算，其中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为返回多项式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的商式，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为返回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的余式。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多项式除法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(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数学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)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7910842-6F20-4477-8BE0-0429C7A02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641" y="3883743"/>
            <a:ext cx="2100957" cy="2472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59CD9AA-F892-4D5E-B623-CDD34F3655B7}"/>
                  </a:ext>
                </a:extLst>
              </p:cNvPr>
              <p:cNvSpPr txBox="1"/>
              <p:nvPr/>
            </p:nvSpPr>
            <p:spPr>
              <a:xfrm>
                <a:off x="4549139" y="4067798"/>
                <a:ext cx="3259482" cy="1110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59CD9AA-F892-4D5E-B623-CDD34F36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39" y="4067798"/>
                <a:ext cx="3259482" cy="1110497"/>
              </a:xfrm>
              <a:prstGeom prst="rect">
                <a:avLst/>
              </a:prstGeom>
              <a:blipFill>
                <a:blip r:embed="rId6"/>
                <a:stretch>
                  <a:fillRect b="-1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圆角矩形 10">
            <a:extLst>
              <a:ext uri="{FF2B5EF4-FFF2-40B4-BE49-F238E27FC236}">
                <a16:creationId xmlns:a16="http://schemas.microsoft.com/office/drawing/2014/main" id="{750F0EC7-6A72-4BAA-B611-4A5A9CA6FCCA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971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多项式的微积分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ED2E4-E02A-4FCB-A9BB-79B6420A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D173-CA7D-42EE-A46B-F46E16FB4630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0A9EC7-8433-4DBD-B2B1-14A8D520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19300B1-AA31-4E5A-968B-EF88EA0A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8439150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多项式微分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中，提供了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polyder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函数实现多项式的微分运算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k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polyder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为原多项式，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为微分后多项式表示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53CB6C7-D7F6-4972-83DF-066A9412C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104" y="4207540"/>
            <a:ext cx="2711128" cy="153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EC99CB-DB0F-470E-B93F-33B83AB7083A}"/>
                  </a:ext>
                </a:extLst>
              </p:cNvPr>
              <p:cNvSpPr txBox="1"/>
              <p:nvPr/>
            </p:nvSpPr>
            <p:spPr>
              <a:xfrm>
                <a:off x="5866414" y="4207540"/>
                <a:ext cx="3878458" cy="1573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对于多项式</a:t>
                </a:r>
                <a:endParaRPr lang="en-US" altLang="zh-CN" sz="2400" b="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微分，结果为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15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6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EC99CB-DB0F-470E-B93F-33B83AB7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414" y="4207540"/>
                <a:ext cx="3878458" cy="1573829"/>
              </a:xfrm>
              <a:prstGeom prst="rect">
                <a:avLst/>
              </a:prstGeom>
              <a:blipFill>
                <a:blip r:embed="rId5"/>
                <a:stretch>
                  <a:fillRect l="-2355" t="-3101" b="-8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圆角矩形 10">
            <a:extLst>
              <a:ext uri="{FF2B5EF4-FFF2-40B4-BE49-F238E27FC236}">
                <a16:creationId xmlns:a16="http://schemas.microsoft.com/office/drawing/2014/main" id="{3CBF59F4-BCB8-47F2-AFE2-597B8E5B6564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281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79F82E-A768-4C0B-9B2B-1D73F157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4590-893D-4FAC-8FC7-11ED05C28197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28D54-F56E-4108-8728-5972A8F7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757124-9100-4FC8-8C46-B1109CCD9EC9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多项式的微积分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2DA77665-BCBD-4A71-A203-2138DECD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1"/>
            <a:ext cx="11195775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多项式积分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中，提供了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polyint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函数实现多项式的积分运算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q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polyint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p,k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：返回以向量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为系数的多项式积分，积分的常数项为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3C38FCA-5FAF-4E0B-94B7-8B0C087A6787}"/>
                  </a:ext>
                </a:extLst>
              </p:cNvPr>
              <p:cNvSpPr txBox="1"/>
              <p:nvPr/>
            </p:nvSpPr>
            <p:spPr>
              <a:xfrm>
                <a:off x="5708666" y="4156740"/>
                <a:ext cx="4027686" cy="189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对于多项式</a:t>
                </a:r>
                <a:endParaRPr lang="en-US" altLang="zh-CN" sz="2400" b="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积分，结果为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+6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3C38FCA-5FAF-4E0B-94B7-8B0C087A6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66" y="4156740"/>
                <a:ext cx="4027686" cy="1894173"/>
              </a:xfrm>
              <a:prstGeom prst="rect">
                <a:avLst/>
              </a:prstGeom>
              <a:blipFill>
                <a:blip r:embed="rId4"/>
                <a:stretch>
                  <a:fillRect l="-2269" t="-2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BCFFC2A5-0DF4-4A2F-A2DD-75C6A096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372" y="4311667"/>
            <a:ext cx="3209925" cy="1676400"/>
          </a:xfrm>
          <a:prstGeom prst="rect">
            <a:avLst/>
          </a:prstGeom>
        </p:spPr>
      </p:pic>
      <p:sp>
        <p:nvSpPr>
          <p:cNvPr id="18" name="圆角矩形 10">
            <a:extLst>
              <a:ext uri="{FF2B5EF4-FFF2-40B4-BE49-F238E27FC236}">
                <a16:creationId xmlns:a16="http://schemas.microsoft.com/office/drawing/2014/main" id="{D1EF1E4D-F088-481B-94B3-A662970FB9EA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4330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8279A5-78D1-4975-8244-781851C6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8157-4FD4-4685-B8AC-FC41A0EB5420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D03D0E-FE54-4038-A3B6-3417E4E6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6243AEF-621E-4130-B1F6-153F7E86F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88819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复习上周课程内容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的脚本和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控制流语句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函数的编写和调用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函数的书写规范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23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(script)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45FCD9-B96C-40DE-A430-BE2E437B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990D-9E9D-42CE-9EFE-7D9FB3860122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5E06B-5643-4936-BFC9-C233B6EF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FAF8242-7EEF-4F32-BF0F-807673F74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1"/>
            <a:ext cx="11195775" cy="488819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什么是脚本？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包含了一系列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命令的文件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2438" indent="-452438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它没有输入输出参数传递的过程，它直接对工作区中的变量进行处理操作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脚本类似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1338" indent="-541338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只有当脚本被保存成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默认的文件格式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(.m)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时才 能直接运行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CFA80E7A-55FC-4BF8-884A-1FB9A4297D17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5595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(script)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53705F-A5E6-41CD-A6CD-325EFFBA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0C6FF-B547-4BCB-BDA1-0CC94294C275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D7914B-8B26-4B5A-949F-F087AA24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4BF78C-9EB8-4FC1-BF16-D73F847F7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9" y="1592442"/>
            <a:ext cx="7216263" cy="4781507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B494FBD5-AB14-4679-8043-1715E808C80D}"/>
              </a:ext>
            </a:extLst>
          </p:cNvPr>
          <p:cNvSpPr/>
          <p:nvPr/>
        </p:nvSpPr>
        <p:spPr>
          <a:xfrm>
            <a:off x="2393250" y="1865603"/>
            <a:ext cx="452284" cy="6100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0">
            <a:extLst>
              <a:ext uri="{FF2B5EF4-FFF2-40B4-BE49-F238E27FC236}">
                <a16:creationId xmlns:a16="http://schemas.microsoft.com/office/drawing/2014/main" id="{7E91B1D7-BBE8-4EF1-AEAF-1E2A9285A6C9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858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85C7E-911A-4298-B73B-FB93BA0B7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6BA0-BFC0-48FD-8FD2-DD94B81D432C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2DD50-0E44-4417-8AB6-144C5F64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1811360-41E2-4306-95AF-6DFD5BA10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88819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复习上周课程内容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的脚本和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控制流语句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函数的编写和调用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函数的书写规范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679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(script)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AA10B4-0E39-4F2C-B5C8-C19DE03F1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F0B5-EA5A-4010-A6E4-DBECCB08856F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2DAE2C-00F6-4D25-8C40-CD778F65B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D2C6193-77A9-4DA0-9804-2689BF25C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37" y="1818681"/>
            <a:ext cx="8487082" cy="4426541"/>
          </a:xfrm>
          <a:prstGeom prst="rect">
            <a:avLst/>
          </a:prstGeom>
        </p:spPr>
      </p:pic>
      <p:sp>
        <p:nvSpPr>
          <p:cNvPr id="15" name="圆角矩形 10">
            <a:extLst>
              <a:ext uri="{FF2B5EF4-FFF2-40B4-BE49-F238E27FC236}">
                <a16:creationId xmlns:a16="http://schemas.microsoft.com/office/drawing/2014/main" id="{279571E6-2378-4BD0-987A-59E431B8A9E9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221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(script)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F7349E-E705-4DE2-BC3D-F7EC652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6707-76F8-4B6C-A7B0-B443912B1EE9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EEB52C-65AC-4C34-987D-542C9897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A63375-9567-435B-85FD-AEE96407B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93" y="1633006"/>
            <a:ext cx="5802286" cy="4698978"/>
          </a:xfrm>
          <a:prstGeom prst="rect">
            <a:avLst/>
          </a:prstGeom>
        </p:spPr>
      </p:pic>
      <p:sp>
        <p:nvSpPr>
          <p:cNvPr id="15" name="圆角矩形 10">
            <a:extLst>
              <a:ext uri="{FF2B5EF4-FFF2-40B4-BE49-F238E27FC236}">
                <a16:creationId xmlns:a16="http://schemas.microsoft.com/office/drawing/2014/main" id="{DB131D90-73BC-41D0-9418-7EFD505E1CBA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1871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脚本运行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A161E3-0D77-4FA0-8B9F-B28BBEF95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B6B6F-7445-4C29-98AF-3A211D480383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8D043B-4610-4D38-BBD5-22651902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B2F9FBC-CA86-4EAB-AE53-0E6AC10F1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870" y="1706219"/>
            <a:ext cx="7212623" cy="4526479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6DCD5427-2508-4EA2-BD73-23396F39E8C9}"/>
              </a:ext>
            </a:extLst>
          </p:cNvPr>
          <p:cNvSpPr/>
          <p:nvPr/>
        </p:nvSpPr>
        <p:spPr>
          <a:xfrm>
            <a:off x="6578502" y="2184196"/>
            <a:ext cx="582804" cy="7536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818D31-954D-499B-8D9D-B531BBFA89F9}"/>
              </a:ext>
            </a:extLst>
          </p:cNvPr>
          <p:cNvSpPr txBox="1"/>
          <p:nvPr/>
        </p:nvSpPr>
        <p:spPr>
          <a:xfrm>
            <a:off x="7268698" y="1473329"/>
            <a:ext cx="1500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或键盘上</a:t>
            </a:r>
            <a:r>
              <a:rPr lang="en-US" altLang="zh-CN" sz="2000" b="1" dirty="0">
                <a:solidFill>
                  <a:srgbClr val="FF0000"/>
                </a:solidFill>
              </a:rPr>
              <a:t>F5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F205308-82D0-433D-A0D2-E2602C002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98" y="4161210"/>
            <a:ext cx="3457575" cy="1771650"/>
          </a:xfrm>
          <a:prstGeom prst="rect">
            <a:avLst/>
          </a:prstGeom>
        </p:spPr>
      </p:pic>
      <p:sp>
        <p:nvSpPr>
          <p:cNvPr id="18" name="圆角矩形 10">
            <a:extLst>
              <a:ext uri="{FF2B5EF4-FFF2-40B4-BE49-F238E27FC236}">
                <a16:creationId xmlns:a16="http://schemas.microsoft.com/office/drawing/2014/main" id="{20BCB673-B0D5-405F-BE01-A89F2AB1C558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85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脚本运行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8B87D3-2031-4EFF-96D1-1C3355F9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BC1D3-7138-4260-8BF9-E30C91EE55CA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EF1158-9C4F-42EA-A62E-8652A46A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1C37702-E5D4-4365-AC0D-B5D054A3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88819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脚本中的命令通常由上到下执行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1B1D6C-BBFF-4BDA-B308-CDCB774E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277" y="2705445"/>
            <a:ext cx="3201111" cy="2628555"/>
          </a:xfrm>
          <a:prstGeom prst="rect">
            <a:avLst/>
          </a:prstGeom>
        </p:spPr>
      </p:pic>
      <p:sp>
        <p:nvSpPr>
          <p:cNvPr id="16" name="下箭头 10">
            <a:extLst>
              <a:ext uri="{FF2B5EF4-FFF2-40B4-BE49-F238E27FC236}">
                <a16:creationId xmlns:a16="http://schemas.microsoft.com/office/drawing/2014/main" id="{C8D51E51-97F6-4BF8-866A-1B156CA0FD3F}"/>
              </a:ext>
            </a:extLst>
          </p:cNvPr>
          <p:cNvSpPr/>
          <p:nvPr/>
        </p:nvSpPr>
        <p:spPr>
          <a:xfrm>
            <a:off x="4161375" y="2705445"/>
            <a:ext cx="304800" cy="2549898"/>
          </a:xfrm>
          <a:prstGeom prst="down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45000">
                <a:srgbClr val="FF0000">
                  <a:tint val="44500"/>
                  <a:satMod val="160000"/>
                </a:srgbClr>
              </a:gs>
              <a:gs pos="76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234B219A-1453-4B2A-B528-B4B16FA0C8EA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4193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脚本运行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E63E3D-DB22-438D-BF62-F9299E18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EA32-56BA-4AA0-94C7-51CD5BA28E82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FE3AC7-552E-4E9F-80B4-752D6977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1AD9E7-6760-4309-8AC8-6A88F7D74CFC}"/>
              </a:ext>
            </a:extLst>
          </p:cNvPr>
          <p:cNvGrpSpPr/>
          <p:nvPr/>
        </p:nvGrpSpPr>
        <p:grpSpPr>
          <a:xfrm>
            <a:off x="6211027" y="2142004"/>
            <a:ext cx="3989911" cy="3771731"/>
            <a:chOff x="614362" y="1983610"/>
            <a:chExt cx="3800475" cy="351472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DD1C752-319F-4AFB-B4DC-AF634C775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362" y="1983610"/>
              <a:ext cx="3800475" cy="3514725"/>
            </a:xfrm>
            <a:prstGeom prst="rect">
              <a:avLst/>
            </a:prstGeom>
          </p:spPr>
        </p:pic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F92DCFD-04F7-47FF-9797-833C63D67A07}"/>
                </a:ext>
              </a:extLst>
            </p:cNvPr>
            <p:cNvSpPr/>
            <p:nvPr/>
          </p:nvSpPr>
          <p:spPr>
            <a:xfrm>
              <a:off x="719234" y="2611084"/>
              <a:ext cx="2447716" cy="45484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F376E334-1442-4627-8C87-D90BE3AC6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046" y="2142004"/>
            <a:ext cx="3034114" cy="3771731"/>
          </a:xfrm>
          <a:prstGeom prst="rect">
            <a:avLst/>
          </a:prstGeom>
        </p:spPr>
      </p:pic>
      <p:sp>
        <p:nvSpPr>
          <p:cNvPr id="18" name="圆角矩形 10">
            <a:extLst>
              <a:ext uri="{FF2B5EF4-FFF2-40B4-BE49-F238E27FC236}">
                <a16:creationId xmlns:a16="http://schemas.microsoft.com/office/drawing/2014/main" id="{033F682D-E921-4377-9287-8781FAC285F3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77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脚本窗功能介绍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49292-E3CA-44BF-9C1E-88E769B7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6334C-2DBA-4EBF-8FD0-13834F7DE4A0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EAD466-51D0-4A8C-B070-E59C1FA2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A6DA2FA-07C7-478B-B91F-60D16A6B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838" y="1742317"/>
            <a:ext cx="7212623" cy="4526479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1CD98AB6-F962-44D8-A404-76C577DADA3C}"/>
              </a:ext>
            </a:extLst>
          </p:cNvPr>
          <p:cNvSpPr/>
          <p:nvPr/>
        </p:nvSpPr>
        <p:spPr>
          <a:xfrm>
            <a:off x="5415403" y="2139202"/>
            <a:ext cx="405480" cy="4725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10D73B-80C5-4571-9E51-D1CD4B3F9733}"/>
              </a:ext>
            </a:extLst>
          </p:cNvPr>
          <p:cNvSpPr txBox="1"/>
          <p:nvPr/>
        </p:nvSpPr>
        <p:spPr>
          <a:xfrm>
            <a:off x="5675292" y="1605075"/>
            <a:ext cx="294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查询函数</a:t>
            </a:r>
            <a:r>
              <a:rPr lang="en-US" altLang="zh-CN" sz="2000" b="1" dirty="0">
                <a:solidFill>
                  <a:srgbClr val="FF0000"/>
                </a:solidFill>
              </a:rPr>
              <a:t>MATLAB</a:t>
            </a:r>
            <a:r>
              <a:rPr lang="zh-CN" altLang="en-US" sz="2000" b="1" dirty="0">
                <a:solidFill>
                  <a:srgbClr val="FF0000"/>
                </a:solidFill>
              </a:rPr>
              <a:t>语法</a:t>
            </a:r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7D4FAF04-31AE-4584-9B8C-4BA0CC25B068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11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脚本窗功能介绍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53C8DF-BCDD-4EBA-A39D-59627B3E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74E1B-BF1C-483E-805B-C15935AE8C2A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E87B87-C710-40A5-BAAC-9A3EA834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1A5F5D-8B50-43FB-A116-3568739FD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420" y="1974354"/>
            <a:ext cx="7401261" cy="4226097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286259C2-FBD8-44B9-B8C7-5548EB0793C5}"/>
              </a:ext>
            </a:extLst>
          </p:cNvPr>
          <p:cNvSpPr/>
          <p:nvPr/>
        </p:nvSpPr>
        <p:spPr>
          <a:xfrm>
            <a:off x="5350852" y="2199356"/>
            <a:ext cx="405480" cy="47250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478EF2B-20CE-4C2A-B76F-FF952E5788E0}"/>
              </a:ext>
            </a:extLst>
          </p:cNvPr>
          <p:cNvSpPr/>
          <p:nvPr/>
        </p:nvSpPr>
        <p:spPr>
          <a:xfrm>
            <a:off x="5801019" y="4360812"/>
            <a:ext cx="1310778" cy="3442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BEB14AF3-A9BB-4676-ADFF-702510E93430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23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脚本窗功能介绍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98046D-9109-47A1-AF93-09EAB14B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AF63-4EA5-4F48-8649-C2786F07D63F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B67975-7FFC-4DC1-94BA-E6F6FEF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15F6520-CA90-4F37-A193-E81872EF5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871" y="1754348"/>
            <a:ext cx="7212623" cy="4526479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76731EE0-598C-4ADB-8CB0-CFB37C226E11}"/>
              </a:ext>
            </a:extLst>
          </p:cNvPr>
          <p:cNvSpPr/>
          <p:nvPr/>
        </p:nvSpPr>
        <p:spPr>
          <a:xfrm>
            <a:off x="5040159" y="2441692"/>
            <a:ext cx="975635" cy="3930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653627-7827-4E65-BD79-30C96F2B7C80}"/>
              </a:ext>
            </a:extLst>
          </p:cNvPr>
          <p:cNvSpPr txBox="1"/>
          <p:nvPr/>
        </p:nvSpPr>
        <p:spPr>
          <a:xfrm>
            <a:off x="5687325" y="1617106"/>
            <a:ext cx="294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将一</a:t>
            </a:r>
            <a:r>
              <a:rPr lang="en-US" altLang="zh-CN" sz="2000" b="1" dirty="0">
                <a:solidFill>
                  <a:srgbClr val="FF0000"/>
                </a:solidFill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</a:rPr>
              <a:t>多句命令变为注解</a:t>
            </a:r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AD802907-84FA-4869-9970-E94DECE02E49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1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脚本窗功能介绍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7FFFAC-D6DD-4B84-B023-E3E6804C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98E34-EB1D-4BC9-A237-32F8A1CBCC83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8B732-784F-4862-A7AF-B72DC7D8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DBCA283-DC45-4763-AD6F-03830AE8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867" y="1718250"/>
            <a:ext cx="7212623" cy="4526479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A6D1BFAD-F822-4942-9093-B178CB9D36BC}"/>
              </a:ext>
            </a:extLst>
          </p:cNvPr>
          <p:cNvSpPr/>
          <p:nvPr/>
        </p:nvSpPr>
        <p:spPr>
          <a:xfrm>
            <a:off x="3372719" y="5374705"/>
            <a:ext cx="1868521" cy="39308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DF429D6-98C7-463F-8027-59C76A909423}"/>
              </a:ext>
            </a:extLst>
          </p:cNvPr>
          <p:cNvGrpSpPr/>
          <p:nvPr/>
        </p:nvGrpSpPr>
        <p:grpSpPr>
          <a:xfrm>
            <a:off x="7780045" y="5571246"/>
            <a:ext cx="2719233" cy="836127"/>
            <a:chOff x="6336254" y="5414834"/>
            <a:chExt cx="2719233" cy="83612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FB98B75-02AD-4513-AD98-52F66E20A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9912" y="5414834"/>
              <a:ext cx="2695575" cy="771525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EF1FDA5-BBBE-4C51-99C5-C70E2D925FA7}"/>
                </a:ext>
              </a:extLst>
            </p:cNvPr>
            <p:cNvSpPr/>
            <p:nvPr/>
          </p:nvSpPr>
          <p:spPr>
            <a:xfrm>
              <a:off x="6336254" y="5414834"/>
              <a:ext cx="2689412" cy="8361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圆角矩形 10">
            <a:extLst>
              <a:ext uri="{FF2B5EF4-FFF2-40B4-BE49-F238E27FC236}">
                <a16:creationId xmlns:a16="http://schemas.microsoft.com/office/drawing/2014/main" id="{42191E76-B234-40E5-8BD0-F89ADA1C7523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7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脚本窗功能介绍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EAB1D0-4239-433D-A3A2-4EBEA183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EAB0E-C28C-4109-97B1-1F8EE7411748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9F040E-B286-4DD2-BC44-9D40C04D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E704921-62A4-45AD-995B-FF56C9894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571" y="1644575"/>
            <a:ext cx="7259206" cy="4669665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39405B87-9703-4C00-A03E-60C4C863F7D0}"/>
              </a:ext>
            </a:extLst>
          </p:cNvPr>
          <p:cNvSpPr/>
          <p:nvPr/>
        </p:nvSpPr>
        <p:spPr>
          <a:xfrm>
            <a:off x="3439994" y="3961300"/>
            <a:ext cx="2542438" cy="4384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0">
            <a:extLst>
              <a:ext uri="{FF2B5EF4-FFF2-40B4-BE49-F238E27FC236}">
                <a16:creationId xmlns:a16="http://schemas.microsoft.com/office/drawing/2014/main" id="{D718A851-D28D-45C1-9B50-44AD05A7A5BC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5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773CE1-0BEB-4CEE-9DDE-2FFA25E0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6E1C-13B3-4075-BDFA-4C7C770689FC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306C07-51BE-4378-8BF6-7DC68EA0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D216B29-62ED-4C60-9387-A95A55050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88819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复习上周课程内容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的脚本和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控制流语句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函数的编写和调用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函数的书写规范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42C0B8AB-9136-4C00-9329-1CB15C96F88E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0317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15E64-22CF-4C80-AB60-9B9DD18BA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E6C94-548B-4E14-BBDD-3FC8AB62FD98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A554D5-95D5-4993-9807-417EBCF75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DD4444D-37E1-4E0B-B863-2EACC146C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4806"/>
            <a:ext cx="10163676" cy="4385213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编写的程序文件以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作为扩展名，称之为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通过编写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文件，用户可以像编写批处理命令一样，将多个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命令集中在一个文件中，既能方便地进行调用，又便于修改；还可以根据用户自身的情况，编写用于解决特定问题的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文件，这样就实现了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结构化程序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设计，并降低代码重用率。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58A660D3-6730-46FA-9B3D-7D2F8DFD8A43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312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结构化程序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(Structured programming)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BA0983-71F0-417B-95D9-4691D75C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8982-0689-49BA-9952-9296FAE6B6C6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1FD6F1-6241-4B55-99F4-F580FED2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E0FE151-8543-4CAE-B6DE-BA16B2A79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960592"/>
            <a:ext cx="10271961" cy="389219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结构化程序的作用就是控制程序的执行顺序，不会像之前说到的完全按从上到下的顺序执行，会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根据条件跳过某条语句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执行，或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多次执行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某条语句。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流控制语句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if, switch, while, for…..</a:t>
            </a: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7FD3D2FF-780B-404A-9205-B584ACE8EBDB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848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60DE3B-0382-497C-9DDE-CF8E6CA9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D635-2D70-47DD-A405-CF829CE422B6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8AE045-496B-477D-A7CC-93E1B8D2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8B03D528-21D3-41D7-9C97-49B43AB47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88819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复习上周课程内容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的脚本和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控制流语句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函数的编写和调用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函数的书写规范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8FBFCCF1-36DC-4597-B2CD-BC6E268986E0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48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流控制语句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(Flow control)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452E9B-2117-4ED6-8FAC-F1CDA3BA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537D-D870-4DBF-BFC3-F2896E133AA3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1E0DE4-B4D1-420C-926F-1931F533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graphicFrame>
        <p:nvGraphicFramePr>
          <p:cNvPr id="12" name="内容占位符 5">
            <a:extLst>
              <a:ext uri="{FF2B5EF4-FFF2-40B4-BE49-F238E27FC236}">
                <a16:creationId xmlns:a16="http://schemas.microsoft.com/office/drawing/2014/main" id="{7A51A129-09C1-452E-868A-9DB79C5812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528316"/>
              </p:ext>
            </p:extLst>
          </p:nvPr>
        </p:nvGraphicFramePr>
        <p:xfrm>
          <a:off x="1889571" y="1759585"/>
          <a:ext cx="8386916" cy="198120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39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7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802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4"/>
                        </a:rPr>
                        <a:t>if, elseif, else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条件为 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true </a:t>
                      </a:r>
                      <a:r>
                        <a:rPr lang="zh-CN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时执行语句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06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5"/>
                        </a:rPr>
                        <a:t>for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用来重复指定次数的 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 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11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6"/>
                        </a:rPr>
                        <a:t>switch, case, otherwise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执行多组语句中的一组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569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7"/>
                        </a:rPr>
                        <a:t>try, catch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执行语句并捕获产生的错误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6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8"/>
                        </a:rPr>
                        <a:t>while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条件为 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true </a:t>
                      </a:r>
                      <a:r>
                        <a:rPr lang="zh-CN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时重复执行的 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while</a:t>
                      </a:r>
                      <a:r>
                        <a:rPr lang="en-US" altLang="zh-CN" sz="20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 </a:t>
                      </a:r>
                      <a:r>
                        <a:rPr lang="zh-CN" altLang="en-US" sz="2000" b="0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循环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内容占位符 5">
            <a:extLst>
              <a:ext uri="{FF2B5EF4-FFF2-40B4-BE49-F238E27FC236}">
                <a16:creationId xmlns:a16="http://schemas.microsoft.com/office/drawing/2014/main" id="{F067A4CD-FD48-49A9-98CB-3EE37F60AB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722350"/>
              </p:ext>
            </p:extLst>
          </p:nvPr>
        </p:nvGraphicFramePr>
        <p:xfrm>
          <a:off x="1889571" y="3986599"/>
          <a:ext cx="8386916" cy="2286000"/>
        </p:xfrm>
        <a:graphic>
          <a:graphicData uri="http://schemas.openxmlformats.org/drawingml/2006/table">
            <a:tbl>
              <a:tblPr bandRow="1">
                <a:tableStyleId>{E8B1032C-EA38-4F05-BA0D-38AFFFC7BED3}</a:tableStyleId>
              </a:tblPr>
              <a:tblGrid>
                <a:gridCol w="33391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7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802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9"/>
                        </a:rPr>
                        <a:t>break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终止执行 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 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 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while 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06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0"/>
                        </a:rPr>
                        <a:t>continue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将控制权传递给 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 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 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while 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循环的下一迭代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11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1"/>
                        </a:rPr>
                        <a:t>end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终止代码块或指示最大数组索引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569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2"/>
                        </a:rPr>
                        <a:t>pause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暂时停止执行 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MATLAB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66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hlinkClick r:id="rId13"/>
                        </a:rPr>
                        <a:t>return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将控制权返回给调用函数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圆角矩形 10">
            <a:extLst>
              <a:ext uri="{FF2B5EF4-FFF2-40B4-BE49-F238E27FC236}">
                <a16:creationId xmlns:a16="http://schemas.microsoft.com/office/drawing/2014/main" id="{030EB987-E301-4715-84D7-48E23788E3B0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674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流控制语句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if, elseif, else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91E161-6880-47CA-9AD8-3E830174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1CC7-5C0D-43D6-8A95-6CD545936648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882F12-CC89-4703-9132-94DFACC8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CE129F4-F9C7-48B5-B63C-669733AC2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567" y="1864338"/>
            <a:ext cx="8743950" cy="4324815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condition1 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elseif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condition2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statement2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 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statement3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当只有一个判断条件时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elseif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“else”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可去掉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0A411C-1BBE-4E76-AA3E-13A36EB5EB72}"/>
              </a:ext>
            </a:extLst>
          </p:cNvPr>
          <p:cNvSpPr txBox="1"/>
          <p:nvPr/>
        </p:nvSpPr>
        <p:spPr>
          <a:xfrm>
            <a:off x="6185136" y="1864338"/>
            <a:ext cx="3579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a=3;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rem(a, 2) = = 0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disp(‘a is even’);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(‘a is odd’);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0">
            <a:extLst>
              <a:ext uri="{FF2B5EF4-FFF2-40B4-BE49-F238E27FC236}">
                <a16:creationId xmlns:a16="http://schemas.microsoft.com/office/drawing/2014/main" id="{EF397E41-2B0D-4A68-A756-75EA6606C591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397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逻辑、关系运算符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1A3C6C-A710-467B-B454-E81348C1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1723-2002-4169-A222-DEAB293AE2CD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2B1924-02E5-4293-89F5-FC431F60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graphicFrame>
        <p:nvGraphicFramePr>
          <p:cNvPr id="12" name="内容占位符 8">
            <a:extLst>
              <a:ext uri="{FF2B5EF4-FFF2-40B4-BE49-F238E27FC236}">
                <a16:creationId xmlns:a16="http://schemas.microsoft.com/office/drawing/2014/main" id="{007FF3C0-D7C3-4E52-A651-3093E2E85D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659218"/>
              </p:ext>
            </p:extLst>
          </p:nvPr>
        </p:nvGraphicFramePr>
        <p:xfrm>
          <a:off x="3593208" y="1943355"/>
          <a:ext cx="494624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7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&lt;=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小于等于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</a:t>
                      </a:r>
                      <a:endParaRPr lang="zh-CN" altLang="en-US" sz="2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&gt;=</a:t>
                      </a:r>
                      <a:endParaRPr lang="zh-CN" altLang="en-US" sz="2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大于等于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==</a:t>
                      </a:r>
                      <a:endParaRPr lang="zh-CN" altLang="en-US" sz="2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~=</a:t>
                      </a:r>
                      <a:endParaRPr lang="zh-CN" altLang="en-US" sz="2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不等于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&amp;</a:t>
                      </a:r>
                      <a:endParaRPr lang="zh-CN" altLang="en-US" sz="2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</a:t>
                      </a:r>
                      <a:endParaRPr lang="en-US" altLang="zh-CN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4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|</a:t>
                      </a:r>
                      <a:endParaRPr lang="zh-CN" altLang="en-US" sz="24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或者</a:t>
                      </a:r>
                      <a:endParaRPr lang="en-US" altLang="zh-CN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圆角矩形 10">
            <a:extLst>
              <a:ext uri="{FF2B5EF4-FFF2-40B4-BE49-F238E27FC236}">
                <a16:creationId xmlns:a16="http://schemas.microsoft.com/office/drawing/2014/main" id="{02E4CD64-4FF0-4EC8-9E87-298AA3E5AB9C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951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流控制语句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switch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441214-6E86-4D52-8746-826FA72AB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7CDD-49CA-47F9-A63F-B51CD48B9E44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4AB728-C65E-4C25-A410-052AB348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A4C503E-D81E-4985-8FED-26E9210C3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019" y="1756052"/>
            <a:ext cx="7886700" cy="425598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switch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expression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case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value1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statement1</a:t>
            </a:r>
          </a:p>
          <a:p>
            <a:pPr marL="0" indent="0">
              <a:spcBef>
                <a:spcPts val="600"/>
              </a:spcBef>
              <a:buNone/>
              <a:tabLst>
                <a:tab pos="35401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case 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value2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statement2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otherwise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statementN</a:t>
            </a:r>
            <a:endParaRPr lang="en-US" altLang="zh-CN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600"/>
              </a:spcBef>
              <a:buNone/>
              <a:tabLst>
                <a:tab pos="354013" algn="l"/>
                <a:tab pos="98266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965C7C-911B-4988-8F88-99E07D10B96C}"/>
              </a:ext>
            </a:extLst>
          </p:cNvPr>
          <p:cNvSpPr txBox="1"/>
          <p:nvPr/>
        </p:nvSpPr>
        <p:spPr>
          <a:xfrm>
            <a:off x="6477000" y="1756052"/>
            <a:ext cx="487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switch 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mynumber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case 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disp('negative one');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case 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disp('zero');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case 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4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('positive one');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otherwise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disp('other value');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0">
            <a:extLst>
              <a:ext uri="{FF2B5EF4-FFF2-40B4-BE49-F238E27FC236}">
                <a16:creationId xmlns:a16="http://schemas.microsoft.com/office/drawing/2014/main" id="{1C2B5FA3-0E21-4B12-A61C-E4755EB94CDC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5254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流控制语句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while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7555CE-9A32-45FD-BC2F-1D114516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4A8D-F361-4747-9BE1-0216310040A5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2C0DFA-93BD-4D91-8682-64E348354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BD283A8-8DE6-48B4-B5BE-33B212FBC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442" y="1746835"/>
            <a:ext cx="7886700" cy="4324815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 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AFE052-C015-4941-A000-0FCF6B402ED1}"/>
              </a:ext>
            </a:extLst>
          </p:cNvPr>
          <p:cNvSpPr txBox="1"/>
          <p:nvPr/>
        </p:nvSpPr>
        <p:spPr>
          <a:xfrm>
            <a:off x="5771903" y="1623701"/>
            <a:ext cx="43819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n=1;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&lt; 10</a:t>
            </a:r>
          </a:p>
          <a:p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(['n=',num2str(n)])</a:t>
            </a:r>
          </a:p>
          <a:p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n = n+1;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AF8585-08A4-4500-9BE2-170BD55C3797}"/>
              </a:ext>
            </a:extLst>
          </p:cNvPr>
          <p:cNvSpPr txBox="1"/>
          <p:nvPr/>
        </p:nvSpPr>
        <p:spPr>
          <a:xfrm>
            <a:off x="5771903" y="3989188"/>
            <a:ext cx="43819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n=1;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&lt; 10</a:t>
            </a:r>
          </a:p>
          <a:p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n = n+1;</a:t>
            </a:r>
          </a:p>
          <a:p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</a:t>
            </a:r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(['n=',num2str(n)])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103635-7F2B-4C2D-A61D-9AD3ACEF2F02}"/>
              </a:ext>
            </a:extLst>
          </p:cNvPr>
          <p:cNvSpPr txBox="1"/>
          <p:nvPr/>
        </p:nvSpPr>
        <p:spPr>
          <a:xfrm>
            <a:off x="1478084" y="3989188"/>
            <a:ext cx="3539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Questions?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右侧的程序显示的结果是什么？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最后的值是多少？</a:t>
            </a:r>
          </a:p>
        </p:txBody>
      </p:sp>
      <p:sp>
        <p:nvSpPr>
          <p:cNvPr id="18" name="圆角矩形 10">
            <a:extLst>
              <a:ext uri="{FF2B5EF4-FFF2-40B4-BE49-F238E27FC236}">
                <a16:creationId xmlns:a16="http://schemas.microsoft.com/office/drawing/2014/main" id="{F6018410-3051-4CB6-A66D-EEB54E4A7794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046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流控制语句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for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D9A67B-ECF2-4D5A-B9F7-54FFE199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9D90-4E32-490D-AFBF-B76EF1018223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AB5143-6179-43A8-93EA-83964219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39B5CF4-55B7-4C93-A3F0-0735F0081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570" y="1671829"/>
            <a:ext cx="7718937" cy="1967047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=initial: incremental: final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pPr marL="0" indent="0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incremental=1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时可以省略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C612DD-3ABC-4400-8229-DD6538C1196F}"/>
              </a:ext>
            </a:extLst>
          </p:cNvPr>
          <p:cNvSpPr txBox="1"/>
          <p:nvPr/>
        </p:nvSpPr>
        <p:spPr>
          <a:xfrm>
            <a:off x="8485556" y="1811147"/>
            <a:ext cx="2828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n=1:10</a:t>
            </a:r>
          </a:p>
          <a:p>
            <a:r>
              <a:rPr lang="en-US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a(n) = n^2;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564A19-95E6-4731-87B6-302D8C9A2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158" y="3638877"/>
            <a:ext cx="8458043" cy="2659265"/>
          </a:xfrm>
          <a:prstGeom prst="rect">
            <a:avLst/>
          </a:prstGeom>
        </p:spPr>
      </p:pic>
      <p:sp>
        <p:nvSpPr>
          <p:cNvPr id="18" name="圆角矩形 10">
            <a:extLst>
              <a:ext uri="{FF2B5EF4-FFF2-40B4-BE49-F238E27FC236}">
                <a16:creationId xmlns:a16="http://schemas.microsoft.com/office/drawing/2014/main" id="{9116DD7D-115B-41C5-8018-D86794119336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08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流控制语句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break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395D1-D799-4FD9-9315-DC44B1128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881B8-35E2-4BF4-AEAA-296EB65A5F3C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0EE90-ADEC-4EE4-82B9-D31DDFE4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E9920A9-CA84-439D-A7CA-0A7088ABB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5056627" cy="432481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退出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一起使用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如果有两层循环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循环嵌套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，那么只会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所在的循环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85B31AF-08D8-40BA-81EF-5DE266714657}"/>
              </a:ext>
            </a:extLst>
          </p:cNvPr>
          <p:cNvSpPr txBox="1"/>
          <p:nvPr/>
        </p:nvSpPr>
        <p:spPr>
          <a:xfrm>
            <a:off x="7863266" y="1666176"/>
            <a:ext cx="25193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n=1:100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a=a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if a&gt;100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a=a^2;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break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end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517104-4315-448C-B0A0-E98FE584CC33}"/>
              </a:ext>
            </a:extLst>
          </p:cNvPr>
          <p:cNvSpPr txBox="1"/>
          <p:nvPr/>
        </p:nvSpPr>
        <p:spPr>
          <a:xfrm>
            <a:off x="7853217" y="1310704"/>
            <a:ext cx="25193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Questions?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程序执行后，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 b, c, m, 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的值分别是什么？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a=1;b=1;c=1;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n=1:100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for m=1:10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a=a+1;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break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b=b+1;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end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c=c+1;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EC6B95-D18A-423C-8485-AD8AFE428EF2}"/>
              </a:ext>
            </a:extLst>
          </p:cNvPr>
          <p:cNvSpPr txBox="1"/>
          <p:nvPr/>
        </p:nvSpPr>
        <p:spPr>
          <a:xfrm>
            <a:off x="7865221" y="1310704"/>
            <a:ext cx="25193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Questions?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程序执行后，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 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的值分别是什么？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a=1;c=1;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n=1:100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for m=1:10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a=a+1;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end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c=c+1;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0">
            <a:extLst>
              <a:ext uri="{FF2B5EF4-FFF2-40B4-BE49-F238E27FC236}">
                <a16:creationId xmlns:a16="http://schemas.microsoft.com/office/drawing/2014/main" id="{64DA08E1-DE21-408F-8DD0-5DC6DA025AFB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21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数据类型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(data type)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0AA3ED-1C26-484A-8714-6D3C1AF9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28FE-9A93-4C42-88A0-F037ABCB2D82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AB04F-54A2-44F8-B7E9-51FA4565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C3E7141-1DF1-46BD-938D-D98C5F94A5A4}"/>
              </a:ext>
            </a:extLst>
          </p:cNvPr>
          <p:cNvSpPr txBox="1"/>
          <p:nvPr/>
        </p:nvSpPr>
        <p:spPr>
          <a:xfrm>
            <a:off x="4629149" y="1653597"/>
            <a:ext cx="1772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任意维度矩阵或数组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C2C6D27-F131-45B6-8E9A-FBD4233BEDED}"/>
              </a:ext>
            </a:extLst>
          </p:cNvPr>
          <p:cNvGrpSpPr/>
          <p:nvPr/>
        </p:nvGrpSpPr>
        <p:grpSpPr>
          <a:xfrm>
            <a:off x="3114364" y="2723796"/>
            <a:ext cx="4572000" cy="482233"/>
            <a:chOff x="1514165" y="2507224"/>
            <a:chExt cx="4572000" cy="482233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2B79FD6-9B2A-4CE7-9F12-CA217B432815}"/>
                </a:ext>
              </a:extLst>
            </p:cNvPr>
            <p:cNvCxnSpPr/>
            <p:nvPr/>
          </p:nvCxnSpPr>
          <p:spPr>
            <a:xfrm>
              <a:off x="1514165" y="2517057"/>
              <a:ext cx="4572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FF1F4B9-DBF4-4A36-9146-E59308FD7579}"/>
                </a:ext>
              </a:extLst>
            </p:cNvPr>
            <p:cNvCxnSpPr/>
            <p:nvPr/>
          </p:nvCxnSpPr>
          <p:spPr>
            <a:xfrm>
              <a:off x="1514165" y="2507225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01E2A4C-8093-4FC0-BEC1-9770637CB897}"/>
                </a:ext>
              </a:extLst>
            </p:cNvPr>
            <p:cNvCxnSpPr/>
            <p:nvPr/>
          </p:nvCxnSpPr>
          <p:spPr>
            <a:xfrm>
              <a:off x="2666383" y="2526890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F11D911-E0C7-48F7-9C53-8456AE10DF1E}"/>
                </a:ext>
              </a:extLst>
            </p:cNvPr>
            <p:cNvCxnSpPr/>
            <p:nvPr/>
          </p:nvCxnSpPr>
          <p:spPr>
            <a:xfrm>
              <a:off x="3800163" y="2507225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85155D4-5C21-423D-85F9-C89A50553C54}"/>
                </a:ext>
              </a:extLst>
            </p:cNvPr>
            <p:cNvCxnSpPr/>
            <p:nvPr/>
          </p:nvCxnSpPr>
          <p:spPr>
            <a:xfrm>
              <a:off x="4975121" y="2507224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775BD202-90AD-4752-9E22-E6834DDA233B}"/>
                </a:ext>
              </a:extLst>
            </p:cNvPr>
            <p:cNvCxnSpPr/>
            <p:nvPr/>
          </p:nvCxnSpPr>
          <p:spPr>
            <a:xfrm>
              <a:off x="6066499" y="2526890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C8DD2A1-35F4-4FB9-AA22-B0945667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164" y="3158008"/>
            <a:ext cx="943435" cy="96217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7980750-2DA7-42E2-8B1D-49BA439E9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902" y="3163452"/>
            <a:ext cx="832108" cy="100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FD6A052-6B7E-4D66-91E7-E02DCFEE0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658" y="3177438"/>
            <a:ext cx="827233" cy="994014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667AB2D-6163-4EAC-AE72-3B48CCBA3478}"/>
              </a:ext>
            </a:extLst>
          </p:cNvPr>
          <p:cNvCxnSpPr/>
          <p:nvPr/>
        </p:nvCxnSpPr>
        <p:spPr>
          <a:xfrm>
            <a:off x="4328645" y="4085114"/>
            <a:ext cx="0" cy="4625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A30D9C1-A9B1-4A6B-B761-0FBA7B3356C1}"/>
              </a:ext>
            </a:extLst>
          </p:cNvPr>
          <p:cNvSpPr txBox="1"/>
          <p:nvPr/>
        </p:nvSpPr>
        <p:spPr>
          <a:xfrm>
            <a:off x="2751642" y="4099278"/>
            <a:ext cx="114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逻辑值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A3CA3B3-A16B-4D8E-916B-E911F0F5EC98}"/>
              </a:ext>
            </a:extLst>
          </p:cNvPr>
          <p:cNvGrpSpPr/>
          <p:nvPr/>
        </p:nvGrpSpPr>
        <p:grpSpPr>
          <a:xfrm>
            <a:off x="4699370" y="3194954"/>
            <a:ext cx="1649203" cy="1282247"/>
            <a:chOff x="1980296" y="2969791"/>
            <a:chExt cx="1649203" cy="128224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23A658F-8165-4910-892D-CF2B7864A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16720" y="2969791"/>
              <a:ext cx="824065" cy="962179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1E994F4-782B-4F37-9DFD-E7AA7B715294}"/>
                </a:ext>
              </a:extLst>
            </p:cNvPr>
            <p:cNvSpPr txBox="1"/>
            <p:nvPr/>
          </p:nvSpPr>
          <p:spPr>
            <a:xfrm>
              <a:off x="1980296" y="3882706"/>
              <a:ext cx="1649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字符或字符串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9B07B43-F4C6-417A-9623-78F8AF090371}"/>
              </a:ext>
            </a:extLst>
          </p:cNvPr>
          <p:cNvSpPr txBox="1"/>
          <p:nvPr/>
        </p:nvSpPr>
        <p:spPr>
          <a:xfrm>
            <a:off x="6115516" y="4091975"/>
            <a:ext cx="114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元胞数组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852CD31-1E0A-41CA-AC32-BF465DA9067E}"/>
              </a:ext>
            </a:extLst>
          </p:cNvPr>
          <p:cNvSpPr txBox="1"/>
          <p:nvPr/>
        </p:nvSpPr>
        <p:spPr>
          <a:xfrm>
            <a:off x="7337725" y="4100523"/>
            <a:ext cx="114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8C5C58F-BD3D-4319-9A7D-7369E084392E}"/>
              </a:ext>
            </a:extLst>
          </p:cNvPr>
          <p:cNvGrpSpPr/>
          <p:nvPr/>
        </p:nvGrpSpPr>
        <p:grpSpPr>
          <a:xfrm>
            <a:off x="2310064" y="3206029"/>
            <a:ext cx="4067988" cy="3107992"/>
            <a:chOff x="1761915" y="2989457"/>
            <a:chExt cx="4067988" cy="310799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E09C18C-8FF0-4A4C-A526-222DD14F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59601" y="2989457"/>
              <a:ext cx="918000" cy="943859"/>
            </a:xfrm>
            <a:prstGeom prst="rect">
              <a:avLst/>
            </a:prstGeom>
          </p:spPr>
        </p:pic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1F5BAD-A72C-465D-90AC-ABFD950E6018}"/>
                </a:ext>
              </a:extLst>
            </p:cNvPr>
            <p:cNvCxnSpPr/>
            <p:nvPr/>
          </p:nvCxnSpPr>
          <p:spPr>
            <a:xfrm>
              <a:off x="2635040" y="4321276"/>
              <a:ext cx="2304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E8051EAE-0C4E-46B0-9FE3-0B6E097DE17C}"/>
                </a:ext>
              </a:extLst>
            </p:cNvPr>
            <p:cNvCxnSpPr/>
            <p:nvPr/>
          </p:nvCxnSpPr>
          <p:spPr>
            <a:xfrm>
              <a:off x="2646717" y="4331109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19D12C2-FFB7-4C8C-80CA-0E42D08BB9C6}"/>
                </a:ext>
              </a:extLst>
            </p:cNvPr>
            <p:cNvCxnSpPr/>
            <p:nvPr/>
          </p:nvCxnSpPr>
          <p:spPr>
            <a:xfrm>
              <a:off x="3780497" y="4311444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19CCFD24-E1A5-4652-B70E-59CD707FFC4C}"/>
                </a:ext>
              </a:extLst>
            </p:cNvPr>
            <p:cNvCxnSpPr/>
            <p:nvPr/>
          </p:nvCxnSpPr>
          <p:spPr>
            <a:xfrm>
              <a:off x="4955455" y="4311443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628BAA4-F5F1-4C49-85F7-B91A765D0E39}"/>
                </a:ext>
              </a:extLst>
            </p:cNvPr>
            <p:cNvSpPr txBox="1"/>
            <p:nvPr/>
          </p:nvSpPr>
          <p:spPr>
            <a:xfrm>
              <a:off x="3451115" y="3878374"/>
              <a:ext cx="65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A07A41-4BF2-40FE-8783-C421F8F90FE7}"/>
                </a:ext>
              </a:extLst>
            </p:cNvPr>
            <p:cNvSpPr txBox="1"/>
            <p:nvPr/>
          </p:nvSpPr>
          <p:spPr>
            <a:xfrm>
              <a:off x="1761915" y="4774010"/>
              <a:ext cx="17663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int8,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uint8,</a:t>
              </a:r>
            </a:p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int16,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uint16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</a:p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int32, uint32,</a:t>
              </a:r>
            </a:p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int64, uint64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B37C737-C16D-4346-AEF9-C94D63A05B4F}"/>
                </a:ext>
              </a:extLst>
            </p:cNvPr>
            <p:cNvSpPr txBox="1"/>
            <p:nvPr/>
          </p:nvSpPr>
          <p:spPr>
            <a:xfrm>
              <a:off x="3451114" y="4752947"/>
              <a:ext cx="961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single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614CA79-5260-47BD-B8CD-80E1197C85FF}"/>
                </a:ext>
              </a:extLst>
            </p:cNvPr>
            <p:cNvSpPr txBox="1"/>
            <p:nvPr/>
          </p:nvSpPr>
          <p:spPr>
            <a:xfrm>
              <a:off x="4594877" y="4747667"/>
              <a:ext cx="12350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double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63F53AF2-12A2-4354-9845-105E8F8B78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327" y="3008143"/>
            <a:ext cx="1223415" cy="1163309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69DE245C-3366-4631-9619-56C33528AB78}"/>
              </a:ext>
            </a:extLst>
          </p:cNvPr>
          <p:cNvSpPr txBox="1"/>
          <p:nvPr/>
        </p:nvSpPr>
        <p:spPr>
          <a:xfrm>
            <a:off x="8564154" y="4120187"/>
            <a:ext cx="114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函数句柄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5BDAE9E-FD3D-4E92-A7D0-8ABFCF54DB2F}"/>
              </a:ext>
            </a:extLst>
          </p:cNvPr>
          <p:cNvCxnSpPr/>
          <p:nvPr/>
        </p:nvCxnSpPr>
        <p:spPr>
          <a:xfrm>
            <a:off x="5400362" y="2394417"/>
            <a:ext cx="0" cy="4625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05441C7-EA22-4CC4-BC41-EFDE429DC780}"/>
              </a:ext>
            </a:extLst>
          </p:cNvPr>
          <p:cNvCxnSpPr/>
          <p:nvPr/>
        </p:nvCxnSpPr>
        <p:spPr>
          <a:xfrm>
            <a:off x="9023549" y="2625700"/>
            <a:ext cx="0" cy="4625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9F28BA3E-171F-4076-A871-FFFE86181524}"/>
              </a:ext>
            </a:extLst>
          </p:cNvPr>
          <p:cNvSpPr txBox="1"/>
          <p:nvPr/>
        </p:nvSpPr>
        <p:spPr>
          <a:xfrm>
            <a:off x="8697984" y="2312883"/>
            <a:ext cx="6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标量</a:t>
            </a:r>
          </a:p>
        </p:txBody>
      </p:sp>
      <p:sp>
        <p:nvSpPr>
          <p:cNvPr id="48" name="圆角矩形 10">
            <a:extLst>
              <a:ext uri="{FF2B5EF4-FFF2-40B4-BE49-F238E27FC236}">
                <a16:creationId xmlns:a16="http://schemas.microsoft.com/office/drawing/2014/main" id="{867FF452-F09F-417D-B5D8-B495B6F1A857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412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流控制语句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continue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6F069D-F3D0-45D7-AAD7-36BEFACAE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D16BD-2AF3-4382-997F-48EE2984DFE2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3B7386-69F7-4093-B4D5-EA534CD6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E1DE635-C34F-42AA-B59B-FC015F0DC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5056627" cy="432481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将控制权传递到循环的下一迭代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跳过当前迭代的循环体中剩余的任何语句。程序继续从下一迭代执行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如果有两层循环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循环嵌套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，那么仅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跳过当前循环的剩余语句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894965-B3F4-4B22-868E-8564EEF33017}"/>
              </a:ext>
            </a:extLst>
          </p:cNvPr>
          <p:cNvSpPr txBox="1"/>
          <p:nvPr/>
        </p:nvSpPr>
        <p:spPr>
          <a:xfrm>
            <a:off x="7346066" y="1303886"/>
            <a:ext cx="32898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Questions?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程序执行后，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 b, c, m, 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的值分别是什么？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a=1;b=1;c=1;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n=1:100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for m=1:10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a=a+1;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continue 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b=b+1;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end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c=c+1;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0">
            <a:extLst>
              <a:ext uri="{FF2B5EF4-FFF2-40B4-BE49-F238E27FC236}">
                <a16:creationId xmlns:a16="http://schemas.microsoft.com/office/drawing/2014/main" id="{83F182F9-4615-4CDE-966A-2E759CCD09AB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03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流控制语句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pause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6D0ED-848A-44AF-B37B-58F746AE7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0E6D3-EF29-4599-AE81-72A6B6DB485A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EBAD41-2C6F-4387-A1BA-CF93F865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9EA0EE1-FBB0-46CB-AC3F-88B32529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5056627" cy="432481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暂时停止执行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并等待用户按下任意键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pause(n)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暂停执行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秒，然后继续执行。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必须启用暂停，此调用才能生效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pause('on'):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启用暂停设置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065C13-4A60-4BD3-A213-DE5401121544}"/>
              </a:ext>
            </a:extLst>
          </p:cNvPr>
          <p:cNvSpPr txBox="1"/>
          <p:nvPr/>
        </p:nvSpPr>
        <p:spPr>
          <a:xfrm>
            <a:off x="6753176" y="1623701"/>
            <a:ext cx="34882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a=1;c=1;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n=1:5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for m=1:2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a=a+1;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disp('here')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pause;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end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c=c+1;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92BF8C-7598-47B1-AF2D-64591F3899B1}"/>
              </a:ext>
            </a:extLst>
          </p:cNvPr>
          <p:cNvSpPr txBox="1"/>
          <p:nvPr/>
        </p:nvSpPr>
        <p:spPr>
          <a:xfrm>
            <a:off x="6764758" y="1623701"/>
            <a:ext cx="37800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a=1;c=1;pause('on');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n=1:5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for m=1:2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a=a+1;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disp('here')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n=1;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pause(n);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end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c=c+1;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2AB1E0E0-9971-41C7-ADDC-0CF6A7FF53D8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71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流控制语句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return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46F8BE-24CC-4A14-AF7E-C2AC3949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1B2B-BCD0-462F-AEA3-718F565F3574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24D001-83A4-4101-97FA-F75EC929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07495D9-E427-45F7-B899-9A07F1C52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23701"/>
            <a:ext cx="4013688" cy="432481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将控制权返回给调用函数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到达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语句时，不仅退出循环，还退出脚本或函数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279EA2-4AE1-41D4-9E20-5CE73CC33CCC}"/>
              </a:ext>
            </a:extLst>
          </p:cNvPr>
          <p:cNvSpPr txBox="1"/>
          <p:nvPr/>
        </p:nvSpPr>
        <p:spPr>
          <a:xfrm>
            <a:off x="6601060" y="1303417"/>
            <a:ext cx="40796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a=10;b=6;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 a/2&lt;b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disp('a/2 &lt; b');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if ~mod(b,2)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VALUE = 100;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return;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end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a=a+1;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disp(['a=',num2str(a)]);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disp('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am here');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02D4A0-CE7B-46BC-A66B-907743B539CF}"/>
              </a:ext>
            </a:extLst>
          </p:cNvPr>
          <p:cNvSpPr txBox="1"/>
          <p:nvPr/>
        </p:nvSpPr>
        <p:spPr>
          <a:xfrm>
            <a:off x="6601060" y="1303417"/>
            <a:ext cx="46777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a=10;b=6;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 a/2&lt;b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disp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('a/2 &lt; b');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if ~mod(b,2)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VALUE = 100;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end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a=a+1;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disp(['a = ',num2str(a)]);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disp('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am here');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7F2EE3B-2A1F-43F4-8041-9C0862CC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093" y="5023234"/>
            <a:ext cx="2495550" cy="8667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CDCA44-CEAE-4DBE-B65D-DBD527AEA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608" y="4081822"/>
            <a:ext cx="1866900" cy="1981200"/>
          </a:xfrm>
          <a:prstGeom prst="rect">
            <a:avLst/>
          </a:prstGeom>
        </p:spPr>
      </p:pic>
      <p:sp>
        <p:nvSpPr>
          <p:cNvPr id="19" name="圆角矩形 10">
            <a:extLst>
              <a:ext uri="{FF2B5EF4-FFF2-40B4-BE49-F238E27FC236}">
                <a16:creationId xmlns:a16="http://schemas.microsoft.com/office/drawing/2014/main" id="{04A18C94-7581-42CF-AA54-784D3438D5D2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742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脚本编写的小技巧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E03F6A-77A6-42A5-9F10-D8EFE7FE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C6173-DE79-4BBE-9F54-2136DE6D63AA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3B67BE-F996-4E56-950F-E9A1EDB5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F364FF2-BEAD-44D8-A040-477BBF251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1"/>
            <a:ext cx="11102139" cy="4732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在脚本程序开始前都使用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clear, clear all: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删除工作区中的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储存变量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clc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清除命令行窗口内的所有内容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close all: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关闭所有绘图窗口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在命令行结尾使用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来避免显示中间结果。流控制语句后没有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当程序进入死循环时，用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ctrl+c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强行终止运行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610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5E6175-9F1A-466D-BC70-8EA521306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72250-6F24-4FAE-800F-42312C82D874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224C91-38DB-4B33-89C6-78942C58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DC8CF1E-26FB-4D77-A014-9B3CC03B8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88819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复习上周课程内容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的脚本和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控制流语句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函数的编写和调用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函数的书写规范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2300A9DE-EC5F-4959-A1D0-E8C749068AC0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6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(Function)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086EF2-FD7E-4DDB-97BD-282A1DAF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9E2B-6106-4B06-AA4D-42CECB0CC207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5E543-5932-4631-916B-F4C9A8CC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DA72D54-585F-4E9A-AD48-67A720EE3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732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函数是由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语句引导的，其基本格式如下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1B25F5D4-78FA-43A2-AEBF-ADA8E9B9D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1116" y="3359279"/>
            <a:ext cx="7543800" cy="29731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［返回变量列表］＝函数名（输入变量列表）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％由该符号引导的注释语句段，在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命令窗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％中用命令 </a:t>
            </a:r>
            <a:r>
              <a:rPr lang="en-US" altLang="zh-CN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help </a:t>
            </a:r>
            <a:r>
              <a:rPr lang="zh-CN" altLang="en-US" sz="24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所得到的帮助就是这段文字。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optinal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输入、返回变量格式的检测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函数体语句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</a:pP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(optional)end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84D22F-BB0A-46B2-9921-D7ED774AC373}"/>
              </a:ext>
            </a:extLst>
          </p:cNvPr>
          <p:cNvGrpSpPr/>
          <p:nvPr/>
        </p:nvGrpSpPr>
        <p:grpSpPr>
          <a:xfrm>
            <a:off x="2285642" y="2445629"/>
            <a:ext cx="1561485" cy="1422980"/>
            <a:chOff x="926076" y="2313279"/>
            <a:chExt cx="1561485" cy="142298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9B921DD-1F79-4142-9B7C-E5D68758DD84}"/>
                </a:ext>
              </a:extLst>
            </p:cNvPr>
            <p:cNvSpPr/>
            <p:nvPr/>
          </p:nvSpPr>
          <p:spPr>
            <a:xfrm>
              <a:off x="971550" y="3323305"/>
              <a:ext cx="1270205" cy="4129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4E67095-3990-427A-AFFE-430DB431BA3E}"/>
                </a:ext>
              </a:extLst>
            </p:cNvPr>
            <p:cNvCxnSpPr/>
            <p:nvPr/>
          </p:nvCxnSpPr>
          <p:spPr>
            <a:xfrm flipV="1">
              <a:off x="1606652" y="2910350"/>
              <a:ext cx="0" cy="4129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2B29B6B-5CB7-46F7-85B7-BC1DC8AE0DB2}"/>
                </a:ext>
              </a:extLst>
            </p:cNvPr>
            <p:cNvSpPr txBox="1"/>
            <p:nvPr/>
          </p:nvSpPr>
          <p:spPr>
            <a:xfrm>
              <a:off x="926076" y="2313279"/>
              <a:ext cx="156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一个函数一定要有的关键字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163CE2A-47CA-4A4D-BC3D-A9A8A2A7B1EA}"/>
              </a:ext>
            </a:extLst>
          </p:cNvPr>
          <p:cNvGrpSpPr/>
          <p:nvPr/>
        </p:nvGrpSpPr>
        <p:grpSpPr>
          <a:xfrm>
            <a:off x="3851281" y="2416134"/>
            <a:ext cx="2050788" cy="1422980"/>
            <a:chOff x="926076" y="2313279"/>
            <a:chExt cx="2050788" cy="142298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9C7C953-7C73-45BE-9BA9-DF4322F58474}"/>
                </a:ext>
              </a:extLst>
            </p:cNvPr>
            <p:cNvSpPr/>
            <p:nvPr/>
          </p:nvSpPr>
          <p:spPr>
            <a:xfrm>
              <a:off x="971550" y="3323305"/>
              <a:ext cx="2005314" cy="4129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28613F3-C69F-4013-BD88-173A139F2DF7}"/>
                </a:ext>
              </a:extLst>
            </p:cNvPr>
            <p:cNvCxnSpPr/>
            <p:nvPr/>
          </p:nvCxnSpPr>
          <p:spPr>
            <a:xfrm flipV="1">
              <a:off x="1931117" y="2910349"/>
              <a:ext cx="0" cy="4129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060B9F2-93C2-4F11-A510-15921DF499B9}"/>
                </a:ext>
              </a:extLst>
            </p:cNvPr>
            <p:cNvSpPr txBox="1"/>
            <p:nvPr/>
          </p:nvSpPr>
          <p:spPr>
            <a:xfrm>
              <a:off x="926076" y="2313279"/>
              <a:ext cx="2050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当只有一个返回值时，</a:t>
              </a: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”[]”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可省略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38BD75D-FCFC-49FF-9EFD-6C50750BB066}"/>
              </a:ext>
            </a:extLst>
          </p:cNvPr>
          <p:cNvGrpSpPr/>
          <p:nvPr/>
        </p:nvGrpSpPr>
        <p:grpSpPr>
          <a:xfrm>
            <a:off x="5970895" y="2421047"/>
            <a:ext cx="2733368" cy="1422980"/>
            <a:chOff x="712828" y="2313279"/>
            <a:chExt cx="2733368" cy="14229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45403DD-83CC-4279-9B5C-111A3E2C46CF}"/>
                </a:ext>
              </a:extLst>
            </p:cNvPr>
            <p:cNvSpPr/>
            <p:nvPr/>
          </p:nvSpPr>
          <p:spPr>
            <a:xfrm>
              <a:off x="971550" y="3323305"/>
              <a:ext cx="1270205" cy="4129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58BB18C1-F336-4A4A-9244-5DCBAC33C69E}"/>
                </a:ext>
              </a:extLst>
            </p:cNvPr>
            <p:cNvCxnSpPr/>
            <p:nvPr/>
          </p:nvCxnSpPr>
          <p:spPr>
            <a:xfrm flipV="1">
              <a:off x="1606652" y="2910350"/>
              <a:ext cx="0" cy="4129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F8F9E62-B1B3-4365-A2BC-C9F08FDDF9A0}"/>
                </a:ext>
              </a:extLst>
            </p:cNvPr>
            <p:cNvSpPr txBox="1"/>
            <p:nvPr/>
          </p:nvSpPr>
          <p:spPr>
            <a:xfrm>
              <a:off x="712828" y="2313279"/>
              <a:ext cx="2733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函数名一定要和保存的文件名相同，否则会报错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B43ADA5-90AB-40D9-8947-2130021D4F53}"/>
              </a:ext>
            </a:extLst>
          </p:cNvPr>
          <p:cNvGrpSpPr/>
          <p:nvPr/>
        </p:nvGrpSpPr>
        <p:grpSpPr>
          <a:xfrm>
            <a:off x="2331115" y="5296432"/>
            <a:ext cx="4003575" cy="415620"/>
            <a:chOff x="971549" y="5164082"/>
            <a:chExt cx="4003575" cy="41562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925BE89-290E-4A59-83B8-0601A1187A81}"/>
                </a:ext>
              </a:extLst>
            </p:cNvPr>
            <p:cNvSpPr/>
            <p:nvPr/>
          </p:nvSpPr>
          <p:spPr>
            <a:xfrm>
              <a:off x="971549" y="5166748"/>
              <a:ext cx="1889638" cy="4129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A5ED3EEE-0C47-4383-8D5D-077BB7073312}"/>
                </a:ext>
              </a:extLst>
            </p:cNvPr>
            <p:cNvCxnSpPr/>
            <p:nvPr/>
          </p:nvCxnSpPr>
          <p:spPr>
            <a:xfrm>
              <a:off x="2861187" y="5348748"/>
              <a:ext cx="51127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124A31A-D087-472F-A15A-8019B438EC56}"/>
                </a:ext>
              </a:extLst>
            </p:cNvPr>
            <p:cNvSpPr txBox="1"/>
            <p:nvPr/>
          </p:nvSpPr>
          <p:spPr>
            <a:xfrm>
              <a:off x="3372466" y="5164082"/>
              <a:ext cx="160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要执行的命令</a:t>
              </a:r>
            </a:p>
          </p:txBody>
        </p:sp>
      </p:grpSp>
      <p:sp>
        <p:nvSpPr>
          <p:cNvPr id="33" name="圆角矩形 10">
            <a:extLst>
              <a:ext uri="{FF2B5EF4-FFF2-40B4-BE49-F238E27FC236}">
                <a16:creationId xmlns:a16="http://schemas.microsoft.com/office/drawing/2014/main" id="{E6A5DDE9-CA8C-4FC8-96B7-2745CF0B4369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11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6824A-75BF-460F-9075-2EC787D3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340C-3D13-4ED5-88BD-B3C268C8A2BD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AE1D35-98E8-47C5-8B85-B1BC91172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EC806D7F-57A1-4BF0-97F5-32B5E78C2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3735" y="1510212"/>
            <a:ext cx="4190385" cy="470898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output =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myFunction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(input)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input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-1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output = </a:t>
            </a:r>
            <a:r>
              <a:rPr lang="en-US" altLang="zh-CN" dirty="0">
                <a:solidFill>
                  <a:srgbClr val="FF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'negative one'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output = </a:t>
            </a:r>
            <a:r>
              <a:rPr lang="en-US" altLang="zh-CN" dirty="0">
                <a:solidFill>
                  <a:srgbClr val="FF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'zero'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output = </a:t>
            </a:r>
            <a:r>
              <a:rPr lang="en-US" altLang="zh-CN" dirty="0">
                <a:solidFill>
                  <a:srgbClr val="FF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'positive one'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otherwise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output = </a:t>
            </a:r>
            <a:r>
              <a:rPr lang="en-US" altLang="zh-CN" dirty="0">
                <a:solidFill>
                  <a:srgbClr val="FF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'other value'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B99812F-E92C-4EB6-9187-1414FCA27CEC}"/>
              </a:ext>
            </a:extLst>
          </p:cNvPr>
          <p:cNvGrpSpPr/>
          <p:nvPr/>
        </p:nvGrpSpPr>
        <p:grpSpPr>
          <a:xfrm>
            <a:off x="2800657" y="2829512"/>
            <a:ext cx="2441148" cy="2779372"/>
            <a:chOff x="-199393" y="1233615"/>
            <a:chExt cx="2441148" cy="277937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00FC6AB-0C1E-496A-A8BC-CA1B9AD3659C}"/>
                </a:ext>
              </a:extLst>
            </p:cNvPr>
            <p:cNvSpPr/>
            <p:nvPr/>
          </p:nvSpPr>
          <p:spPr>
            <a:xfrm>
              <a:off x="971550" y="3600033"/>
              <a:ext cx="1270205" cy="4129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E0BAD92-53A6-4948-8B17-2681AC284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6652" y="1233615"/>
              <a:ext cx="0" cy="23664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9F0217B-2BE1-4A6C-9E6E-B544D4858720}"/>
                </a:ext>
              </a:extLst>
            </p:cNvPr>
            <p:cNvSpPr txBox="1"/>
            <p:nvPr/>
          </p:nvSpPr>
          <p:spPr>
            <a:xfrm>
              <a:off x="-199393" y="1463771"/>
              <a:ext cx="1561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搭配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4B57D4E-ADFA-42E8-BEFC-CD79BF00E313}"/>
              </a:ext>
            </a:extLst>
          </p:cNvPr>
          <p:cNvGrpSpPr/>
          <p:nvPr/>
        </p:nvGrpSpPr>
        <p:grpSpPr>
          <a:xfrm>
            <a:off x="2961135" y="1900989"/>
            <a:ext cx="2280670" cy="4244751"/>
            <a:chOff x="-245265" y="-508492"/>
            <a:chExt cx="2280670" cy="4244751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7F83815-9314-4120-AB54-D839735B2F15}"/>
                </a:ext>
              </a:extLst>
            </p:cNvPr>
            <p:cNvSpPr/>
            <p:nvPr/>
          </p:nvSpPr>
          <p:spPr>
            <a:xfrm>
              <a:off x="971550" y="3296028"/>
              <a:ext cx="1063855" cy="440231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1D59292-34F8-488C-AEE9-537503E1E5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323" y="-508492"/>
              <a:ext cx="0" cy="3831799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D01C772-364F-44FF-B432-6409716B1740}"/>
                </a:ext>
              </a:extLst>
            </p:cNvPr>
            <p:cNvSpPr txBox="1"/>
            <p:nvPr/>
          </p:nvSpPr>
          <p:spPr>
            <a:xfrm>
              <a:off x="-245265" y="-272929"/>
              <a:ext cx="156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function</a:t>
              </a:r>
            </a:p>
            <a:p>
              <a:r>
                <a:rPr lang="zh-CN" altLang="en-US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搭配</a:t>
              </a:r>
            </a:p>
          </p:txBody>
        </p:sp>
      </p:grpSp>
      <p:sp>
        <p:nvSpPr>
          <p:cNvPr id="23" name="圆角矩形 10">
            <a:extLst>
              <a:ext uri="{FF2B5EF4-FFF2-40B4-BE49-F238E27FC236}">
                <a16:creationId xmlns:a16="http://schemas.microsoft.com/office/drawing/2014/main" id="{7FD370DF-D63C-41CC-88FF-584C2AD10725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0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函数的特点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3E043-514B-4B1B-B37F-E14488315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01AC5-A71E-4C11-892E-255D675A7BEF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650AA5-3925-42E6-8820-C09FF51F3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16C67E7-07A0-4EA3-AD4C-50D581ECE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0"/>
            <a:ext cx="10211803" cy="4732651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具有特定的功能，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计算平均值、转化温度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被多次调用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(call)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时效率更高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1338" indent="-541338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但注意调用时该函数要在当前目录下或调用前指定函数所在路径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1338" indent="-541338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可以不打开函数文件直接通过其名字调用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使庞大的工程更有条理、更简洁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函数内部的变量是局部变量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……. </a:t>
            </a: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6BCCAD76-9BC9-4A2C-ACC1-5207217FD9FE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7112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C3626F96-AC8A-4D84-98BE-02220011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383810"/>
          </a:xfrm>
        </p:spPr>
        <p:txBody>
          <a:bodyPr>
            <a:normAutofit lnSpcReduction="10000"/>
          </a:bodyPr>
          <a:lstStyle/>
          <a:p>
            <a:pPr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10, 3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10, 7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之前所有数字之和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函数被调用三次只占用一行代码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函数的特点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9ADDC2-93F3-4334-B972-78B35B90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B53A3-DA8B-4202-91DE-981603046CCC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AEC5EB-89AA-459D-91A0-60C9F33A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194375AD-530D-42BD-8DA0-ABB8FAAD3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379" y="2377918"/>
            <a:ext cx="4920916" cy="19389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start_num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=[1 3 7]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end_num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=1:length(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start_num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final_sum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=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Cal_sum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start_num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end_num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3D8833D4-C936-419F-9901-75E90B890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77" y="2369664"/>
            <a:ext cx="5184673" cy="28623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 =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Cal_sum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s_num,e_num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 This function is used for calculating the summation of a range of numbers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sum=0;</a:t>
            </a: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e_num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sum+i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2525D6A4-F405-4FB5-ACD9-8D3CA2301787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2368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函数的特点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BCBC99-DC69-428C-ADBC-85462309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9D43-AEDF-4D21-BE5C-112131A77D37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D55266-DA79-4C36-82ED-0A90A566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617B1504-751F-42FE-AC6D-B0D0CCE1D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383810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10, 3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10, 7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之前所有数字之和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函数被调用三次只占用一行代码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24A87FD-8E07-4CC9-99EA-FF14FD953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711" y="2381456"/>
            <a:ext cx="4648200" cy="2533650"/>
          </a:xfrm>
          <a:prstGeom prst="rect">
            <a:avLst/>
          </a:prstGeom>
        </p:spPr>
      </p:pic>
      <p:sp>
        <p:nvSpPr>
          <p:cNvPr id="16" name="圆角矩形 10">
            <a:extLst>
              <a:ext uri="{FF2B5EF4-FFF2-40B4-BE49-F238E27FC236}">
                <a16:creationId xmlns:a16="http://schemas.microsoft.com/office/drawing/2014/main" id="{0874A279-D691-4AF7-9AA5-73EFC0FF633C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252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关键字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(keyword)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999452-515A-4083-B76A-D836FED7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DC07-F9BA-4D21-92CB-0E9503113E84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89F4F-01C7-4658-9F8B-C6ABE03F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7B58C98-48F6-44D8-AA30-B29D0A7D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1543666"/>
            <a:ext cx="5147963" cy="499478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j: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复数时使用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∞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-Inf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∞ 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2.2204e-16</a:t>
            </a:r>
          </a:p>
          <a:p>
            <a:pPr>
              <a:spcBef>
                <a:spcPts val="600"/>
              </a:spcBef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无法显示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没有数值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关键字不能用作变量名否则将改变原有值</a:t>
            </a:r>
            <a:endParaRPr lang="en-US" altLang="zh-CN" sz="2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中关键字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iskeyword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5C9F09B-CF40-421F-93D9-C52261191F98}"/>
              </a:ext>
            </a:extLst>
          </p:cNvPr>
          <p:cNvSpPr txBox="1">
            <a:spLocks/>
          </p:cNvSpPr>
          <p:nvPr/>
        </p:nvSpPr>
        <p:spPr>
          <a:xfrm>
            <a:off x="7844644" y="1628619"/>
            <a:ext cx="2660219" cy="1488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Questions!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以下赋值结果是什么？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A9D6307-3FE8-4F2A-AB7B-18DD91AE3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961" y="3116826"/>
            <a:ext cx="2008989" cy="14773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x = 1/0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x = log(0)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x =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inf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2A8402B-891B-45B3-8941-D21D27FD2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416" y="4818028"/>
            <a:ext cx="1045446" cy="12022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BA790B3-E708-4725-ABBC-9A099FBE7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644" y="4827553"/>
            <a:ext cx="1305918" cy="11927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76338D4-D48C-4AD4-B4D0-396ED1734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753" y="4827553"/>
            <a:ext cx="1249924" cy="1192738"/>
          </a:xfrm>
          <a:prstGeom prst="rect">
            <a:avLst/>
          </a:prstGeom>
        </p:spPr>
      </p:pic>
      <p:sp>
        <p:nvSpPr>
          <p:cNvPr id="20" name="圆角矩形 10">
            <a:extLst>
              <a:ext uri="{FF2B5EF4-FFF2-40B4-BE49-F238E27FC236}">
                <a16:creationId xmlns:a16="http://schemas.microsoft.com/office/drawing/2014/main" id="{13465BE9-8CC1-415C-AAAB-65A06F5DFAE4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79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函数全局、局部变量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8CDEB-B995-4CA0-BAD9-381955BE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402D-C27E-466A-A38E-C3038015120A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6F2A45-BA72-4739-9AF3-BDE0C56B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A4D904F-65FD-4493-A493-CFCCEA947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0"/>
            <a:ext cx="10957762" cy="4732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工作区中的变量和函数内部的变量都是局部变量，且互不干扰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1338" indent="-541338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工作区中的变量需要通过参数传递进入函数进行计算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1338" indent="-541338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函数中的变量如不通过输出传递，则在函数执行完后不显示在工作区中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“global variable”,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定义为全局变量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需在工作区和函数内部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同时声明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该变量为全局变量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为保证函数的独立性，一般情况下不建议使用全局变量</a:t>
            </a: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A5DB0519-77C6-4549-992A-D1560BDDF616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1789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5035E01E-A300-4AE0-A654-79169DED8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22" y="1623700"/>
            <a:ext cx="9645141" cy="5025577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10, 3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10, 7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之前所有数字之和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60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600"/>
              </a:spcBef>
              <a:buNone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600"/>
              </a:spcBef>
              <a:buNone/>
            </a:pP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虽然工作区变量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start_num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有三个值，但每次只有一个值被传进函数中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工作区变量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与函数中变量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互不影响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函数全局、局部变量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3EB94-816F-4AFD-8411-4E0ACE40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1530-8AA7-4872-B6D6-40F069A53F3F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D26DDE-D878-46F9-9073-FC9469EC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C6BEE61-1B13-4867-9143-2006F8509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498" y="2397711"/>
            <a:ext cx="4940712" cy="193899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start_num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=[1 3 7]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end_num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=1:length(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start_num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final_sum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=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Cal_sum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start_num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end_num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07C4BA53-D816-4D25-9EC4-E5397CDD7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926" y="2397711"/>
            <a:ext cx="5113246" cy="28623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 =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Cal_sum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s_num,e_num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 This function is used for calculating the summation of a range of numbers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sum=0;</a:t>
            </a: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s_num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e_num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sum+i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F5782C3D-2430-4329-B9C6-D30E7541C1DF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971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函数全局、局部变量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9FC661-0ADB-428A-A1D4-A50ABCD6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10E80-7ABD-4C37-ACDB-49C571D51E37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79283D-D189-4A9D-B3F1-E321640B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D391F968-76EF-48DA-8B23-C32E33E5D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816" y="2195155"/>
            <a:ext cx="4386109" cy="28623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clear;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clc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71463" indent="-271463"/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 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自定义函数的输入变量（形参）和 输出变量均没有意义，只是为了匹配格式而定义的</a:t>
            </a:r>
          </a:p>
          <a:p>
            <a:r>
              <a:rPr lang="en-US" altLang="zh-CN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global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;  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定义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是全局变量</a:t>
            </a:r>
          </a:p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=0;      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%p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初始化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for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=1:5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result=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global_p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(0); 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调用函数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end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44BE497E-08EC-4918-A625-DF1028952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163" y="2190242"/>
            <a:ext cx="4463845" cy="13234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function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y=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global_p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(y)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测试全局变量的用法</a:t>
            </a:r>
          </a:p>
          <a:p>
            <a:r>
              <a:rPr lang="en-US" altLang="zh-CN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global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;</a:t>
            </a:r>
            <a:r>
              <a:rPr lang="en-US" altLang="zh-CN" dirty="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声明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是全局变量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=</a:t>
            </a:r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+1;    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对全局变量</a:t>
            </a:r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</a:t>
            </a:r>
            <a:r>
              <a:rPr lang="zh-CN" altLang="en-US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的操作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65461E01-6E48-48F9-BECC-D7FE407ED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516598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工作区和函数内部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同时声明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全局变量</a:t>
            </a:r>
          </a:p>
          <a:p>
            <a:pPr marL="0" indent="0">
              <a:spcBef>
                <a:spcPts val="160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8FE179-5587-432F-A473-D4C2225ED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4" b="67537"/>
          <a:stretch/>
        </p:blipFill>
        <p:spPr>
          <a:xfrm>
            <a:off x="1736816" y="5092033"/>
            <a:ext cx="3300755" cy="16450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636EE9D-80CE-411C-B354-6FC1648189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07"/>
          <a:stretch/>
        </p:blipFill>
        <p:spPr>
          <a:xfrm>
            <a:off x="6215447" y="3626316"/>
            <a:ext cx="3023010" cy="2743913"/>
          </a:xfrm>
          <a:prstGeom prst="rect">
            <a:avLst/>
          </a:prstGeom>
        </p:spPr>
      </p:pic>
      <p:sp>
        <p:nvSpPr>
          <p:cNvPr id="19" name="圆角矩形 10">
            <a:extLst>
              <a:ext uri="{FF2B5EF4-FFF2-40B4-BE49-F238E27FC236}">
                <a16:creationId xmlns:a16="http://schemas.microsoft.com/office/drawing/2014/main" id="{1B103ED9-103A-4CD0-912D-3EBA6F652830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31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AFF998-F7C3-43B2-9F0D-86FBA4410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8074-D563-4366-BE2D-1B0F86304C4B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830F81-DFF2-4979-B54B-2362753C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F445C4EE-A99D-4D33-A116-42E72D276C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23700"/>
                <a:ext cx="10320088" cy="473265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请编写一个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fun_xy.m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函数使其没有返回值，完成以下的计算，当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x,y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)=(2,3)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600"/>
                  </a:spcBef>
                  <a:buNone/>
                </a:pPr>
                <a:endParaRPr lang="en-US" altLang="zh-CN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F445C4EE-A99D-4D33-A116-42E72D276C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23700"/>
                <a:ext cx="10320088" cy="4732651"/>
              </a:xfrm>
              <a:blipFill>
                <a:blip r:embed="rId4"/>
                <a:stretch>
                  <a:fillRect l="-1063" t="-1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圆角矩形 10">
            <a:extLst>
              <a:ext uri="{FF2B5EF4-FFF2-40B4-BE49-F238E27FC236}">
                <a16:creationId xmlns:a16="http://schemas.microsoft.com/office/drawing/2014/main" id="{34580014-4BB0-4CBE-97B1-B28E2E589712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2068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2DA7CE-A18A-4371-9043-097DA00B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E616-28B9-4429-82F0-88295C6E3D42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5AEAAF-75D8-4EBA-BBB4-B8EFEE19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006AF9B5-0257-45C8-A8A0-14BB0D8B7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095" y="1669030"/>
            <a:ext cx="3796948" cy="470898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function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fun_xy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x,y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%This function is used to fulfill 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%the required function.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%x and y are the self-variables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if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(x&gt;=0) &amp; (y&gt;=0)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  f=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x+y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;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elseif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(x&gt;=0) &amp; (y&lt;0)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  f=x+y^2;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elseif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(x&lt;0) &amp; (y&gt;=0)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  f=x^2+y;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else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  f=x^2+y^y;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end</a:t>
            </a:r>
          </a:p>
          <a:p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disp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([</a:t>
            </a:r>
            <a:r>
              <a:rPr lang="en-US" altLang="zh-CN" dirty="0">
                <a:solidFill>
                  <a:srgbClr val="FF33CC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'f = '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, num2str(f)]);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end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8D9662B3-698E-4AEF-92B6-42F96F308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1553" y="1683779"/>
            <a:ext cx="3672950" cy="440120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function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fun_xy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x,y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%This function is used to fulfill 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%the required function.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%x and y are the self-variables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if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(x&gt;=0) &amp; (y&gt;=0)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  f =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x+y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dirty="0" err="1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elseif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(x&gt;=0) &amp; (y&lt;0)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  f = x+y^2</a:t>
            </a:r>
          </a:p>
          <a:p>
            <a:r>
              <a:rPr lang="en-US" altLang="zh-CN" dirty="0" err="1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elseif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(x&lt;0) &amp; (y&gt;=0)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  f = x^2+y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else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   f = x^2+y^y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end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end</a:t>
            </a:r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7C011B82-C3A4-4B46-B24D-E672B925EBA3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278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D6C12D-2DCB-4C71-AF21-0B6A7C896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F4B6D-4D2D-4C09-8323-6BA0C2F14CA4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4D684D-0FAA-45EA-A276-4E0A4487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7865437E-944A-4B9B-9274-731F988BFB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23700"/>
                <a:ext cx="11369646" cy="473265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时间内物体自由落体的距离，已知物体初始位移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初始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物体自由落体公式为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内容占位符 2">
                <a:extLst>
                  <a:ext uri="{FF2B5EF4-FFF2-40B4-BE49-F238E27FC236}">
                    <a16:creationId xmlns:a16="http://schemas.microsoft.com/office/drawing/2014/main" id="{7865437E-944A-4B9B-9274-731F988BFB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23700"/>
                <a:ext cx="11369646" cy="4732651"/>
              </a:xfrm>
              <a:blipFill>
                <a:blip r:embed="rId4"/>
                <a:stretch>
                  <a:fillRect l="-965" t="-1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5">
            <a:extLst>
              <a:ext uri="{FF2B5EF4-FFF2-40B4-BE49-F238E27FC236}">
                <a16:creationId xmlns:a16="http://schemas.microsoft.com/office/drawing/2014/main" id="{1B1AFF59-74F3-49AE-A157-E6CA54C23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347" y="3354810"/>
            <a:ext cx="4034765" cy="25545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function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x =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freebody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(x0,v0,t)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 Calculation of free falling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 x0: initial displacement in m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 v0: initial velocity in m/sec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 t: the elapsed time in sec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 x: the depth of falling in m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x = x0 + v0.*t + 1/2*9.8*t.*t;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end</a:t>
            </a:r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9EC1B889-1268-4BD5-B573-6FCB2B68ABE5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195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函数的调试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(debug)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344EC5-E3C7-4FB2-82BE-E21014E8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99D5-B858-4FDA-83EB-C89B7906AB3A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38A8E-EAA0-4915-90CF-E878FA5E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F9FDA36-2DE9-42A1-B627-255CA3A07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1"/>
            <a:ext cx="10981825" cy="4732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设置断点，运行命令时程序会自动停留在断点处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可以设置多个断点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可以从断点处逐行运行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(F10)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，也可调至下一个断点处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(F5)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调试状态下，命令窗的命令提示符变为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“K&gt;&gt;”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。这时可输入任何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命令，变量为函数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内部的局部变量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，而不是工作区中的变量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调试状态下，鼠标指针指向想查询的局部变量上将立即能显示出该变量值</a:t>
            </a: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0A36DF2A-E2E7-4822-B6E4-1B352F8685FF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663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函数的调试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F0CD0A-2FDB-4116-B7BF-ECD7B6A19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36DB-7439-48D7-9C2A-587B583F12A1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4065D8-E8D2-453C-A7F2-135421027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07622E8-2E4D-431F-B075-AB047010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1"/>
            <a:ext cx="11195776" cy="4732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常见的报错语句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Index must be a positive integer or logical.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Undefined function or variable “B”.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Inner matrix dimensions must agree.</a:t>
            </a:r>
          </a:p>
          <a:p>
            <a:pPr marL="541338" indent="-541338">
              <a:spcBef>
                <a:spcPts val="1200"/>
              </a:spcBef>
              <a:buNone/>
              <a:tabLst>
                <a:tab pos="176213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In an assignment A(I) = B, the number of elements in B and I must be the same.</a:t>
            </a:r>
          </a:p>
          <a:p>
            <a:pPr marL="541338" indent="-541338">
              <a:spcBef>
                <a:spcPts val="1200"/>
              </a:spcBef>
              <a:buNone/>
              <a:tabLst>
                <a:tab pos="176213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Expression or statement is incorrect--possibly unbalanced (, {, or [.</a:t>
            </a:r>
          </a:p>
          <a:p>
            <a:pPr marL="0" indent="0">
              <a:spcBef>
                <a:spcPts val="1200"/>
              </a:spcBef>
              <a:buNone/>
              <a:tabLst>
                <a:tab pos="176213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Too many input arguments.</a:t>
            </a:r>
          </a:p>
          <a:p>
            <a:pPr marL="0" indent="0">
              <a:spcBef>
                <a:spcPts val="1200"/>
              </a:spcBef>
              <a:buNone/>
              <a:tabLst>
                <a:tab pos="176213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…… </a:t>
            </a: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2EA75E01-C4E0-464A-A925-D88EF485B087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0478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函数句柄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(Function handle)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90099B-CB33-4F49-A6DD-A83D572B0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940E-6897-4442-B1AB-41877923268E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35F66F-0941-4146-BBCA-FDE64DA4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625E940-D33D-41AC-941F-0F7529F25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732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是一种构造匿名函数的方式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1338" indent="-541338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当函数非常简单时（只有一行命令），采用这种方法 会更简洁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52EBF03D-4370-41DA-8D51-A373CA35B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9619" y="3284886"/>
            <a:ext cx="4034765" cy="317009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function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x =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freebody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(x0,v0,t)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 Calculation of free falling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 x0: initial displacement in m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 v0: initial velocity in m/sec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 t: the elapsed time in sec</a:t>
            </a:r>
          </a:p>
          <a:p>
            <a:r>
              <a:rPr lang="en-US" altLang="zh-CN" dirty="0">
                <a:solidFill>
                  <a:srgbClr val="00B05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% x: the depth of falling in m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x = x0 + v0.*t + 1/2*9.8*t.*t;</a:t>
            </a:r>
          </a:p>
          <a:p>
            <a:r>
              <a:rPr lang="en-US" altLang="zh-CN" dirty="0">
                <a:solidFill>
                  <a:srgbClr val="00B0F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end</a:t>
            </a:r>
          </a:p>
          <a:p>
            <a:endParaRPr lang="en-US" altLang="zh-CN" dirty="0">
              <a:solidFill>
                <a:srgbClr val="00B0F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x_final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=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freebody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(2, 3, 1);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18F11057-F237-4BF0-85C5-2D1A7215D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651" y="3284886"/>
            <a:ext cx="3081591" cy="13234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x0=2; v0=3; t=1;</a:t>
            </a:r>
          </a:p>
          <a:p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x = @(x0,v0,t) (x0 + v0.*t + 1/2*9.8*t.*t);</a:t>
            </a:r>
          </a:p>
          <a:p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x_final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 = x(x0, v0,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t);</a:t>
            </a:r>
          </a:p>
        </p:txBody>
      </p:sp>
      <p:sp>
        <p:nvSpPr>
          <p:cNvPr id="17" name="右箭头 5">
            <a:extLst>
              <a:ext uri="{FF2B5EF4-FFF2-40B4-BE49-F238E27FC236}">
                <a16:creationId xmlns:a16="http://schemas.microsoft.com/office/drawing/2014/main" id="{481A2612-ABE5-4684-A69A-0148B8B2A242}"/>
              </a:ext>
            </a:extLst>
          </p:cNvPr>
          <p:cNvSpPr/>
          <p:nvPr/>
        </p:nvSpPr>
        <p:spPr>
          <a:xfrm>
            <a:off x="5991724" y="3754889"/>
            <a:ext cx="727587" cy="2832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0">
            <a:extLst>
              <a:ext uri="{FF2B5EF4-FFF2-40B4-BE49-F238E27FC236}">
                <a16:creationId xmlns:a16="http://schemas.microsoft.com/office/drawing/2014/main" id="{5F12AF03-F2E5-4340-9F9A-DAC7D4560794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905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脚本与函数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DCFF65-649E-4061-B9F3-0F9AAA5E4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EBC59-7E05-47AB-AF56-CD348EBAFBD5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5D566D-14EE-4889-AC34-FB87E63FB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040EAA9-4C40-4F42-950B-435910F9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9935076" cy="473265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脚本文件和函数都是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为扩展名的文件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16D197B-4F97-487E-A33D-A19A62362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967882"/>
              </p:ext>
            </p:extLst>
          </p:nvPr>
        </p:nvGraphicFramePr>
        <p:xfrm>
          <a:off x="2961730" y="359249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脚本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没有输入参数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有输入参数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没有输出参数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有输出参数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进行运算的变量为全局变量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进行运算的变量为局部变量，只保留在函数内部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圆角矩形 10">
            <a:extLst>
              <a:ext uri="{FF2B5EF4-FFF2-40B4-BE49-F238E27FC236}">
                <a16:creationId xmlns:a16="http://schemas.microsoft.com/office/drawing/2014/main" id="{6EBC449C-1336-4983-B2BF-E7F77CA60B54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214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数组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(array)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D82E50-0B1A-4632-9B12-3DBCAA036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A868-C34E-4AC0-81AF-1414891753C7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4CB4F3-AB06-464B-81A3-7AE35AB2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8BA8B95F-7E61-40D1-BAF6-DC0CE01ED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3701"/>
                <a:ext cx="5201879" cy="481642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</a:t>
                </a:r>
                <a:r>
                  <a:rPr lang="en-US" altLang="zh-CN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(vector)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—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行向量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&gt;&gt; a = [1 2 3 4];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—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列向量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&gt;&gt; b = [1; 2; 3; 4];  </a:t>
                </a:r>
              </a:p>
              <a:p>
                <a:pPr>
                  <a:spcBef>
                    <a:spcPts val="1800"/>
                  </a:spcBef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:r>
                  <a:rPr lang="en-US" altLang="zh-CN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(matrix)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11  21  6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12  20  9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10  22  3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&gt;&gt; A = [11,21,6;12,20,9;10,22,3];</a:t>
                </a: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8BA8B95F-7E61-40D1-BAF6-DC0CE01ED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3701"/>
                <a:ext cx="5201879" cy="4816428"/>
              </a:xfrm>
              <a:blipFill>
                <a:blip r:embed="rId4"/>
                <a:stretch>
                  <a:fillRect l="-1758" t="-1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F482FE3A-9323-4B15-BB64-8A57B7A2FE4E}"/>
              </a:ext>
            </a:extLst>
          </p:cNvPr>
          <p:cNvSpPr txBox="1">
            <a:spLocks/>
          </p:cNvSpPr>
          <p:nvPr/>
        </p:nvSpPr>
        <p:spPr>
          <a:xfrm>
            <a:off x="7382606" y="1412048"/>
            <a:ext cx="3674415" cy="1566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Questions?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以下矩阵运算结果是什么？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00829A8B-AF25-486F-8B89-100081B2E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7982" y="2910118"/>
            <a:ext cx="2008989" cy="93871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a*b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b*a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902293D-F03E-4EC7-AFC8-9C6258698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803" y="4155886"/>
            <a:ext cx="1362075" cy="14192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0AC22E3-BD58-431A-B19A-EE02B3A9E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179" y="4152153"/>
            <a:ext cx="1882687" cy="17213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257314A-D219-49C6-807A-D22DBF44D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165115" y="2518182"/>
            <a:ext cx="3485342" cy="3925410"/>
          </a:xfrm>
          <a:prstGeom prst="rect">
            <a:avLst/>
          </a:prstGeom>
        </p:spPr>
      </p:pic>
      <p:sp>
        <p:nvSpPr>
          <p:cNvPr id="20" name="圆角矩形 10">
            <a:extLst>
              <a:ext uri="{FF2B5EF4-FFF2-40B4-BE49-F238E27FC236}">
                <a16:creationId xmlns:a16="http://schemas.microsoft.com/office/drawing/2014/main" id="{ACA7C30D-94FB-4996-9E83-B827EB947F7E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662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EAB3C-B178-4F6C-8F1B-EE331FF8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037C-E611-4E80-A905-2CC9502C3392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27578C-4854-42E0-8A92-4FEA327A9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ECF7869-9802-4F16-AC9A-958616C1D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88819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复习上周课程内容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的脚本和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控制流语句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函数的编写和调用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函数的书写规范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9EA2D6F2-DC22-4A4E-BDF2-C0143BAA5F34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998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为什么需要遵循特定的编写规范？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FD4495-E4C0-4AC1-80AB-E9211B5EF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1D38-C25A-436D-B0F5-AA2B8A3E06DE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FD6EC3-AA1F-49C1-BF0D-50E0B05F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34832B6-7BBA-47DD-86DA-125882C1C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5319866" cy="1955241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中山大学智能工程学院提醒您：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代码千万条，注释第一条。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编程不规范，同事两行泪。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2774871-7FBA-4E87-B19F-B9FAEF81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80" y="3578942"/>
            <a:ext cx="2906661" cy="21799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6D26CB0-08AE-4C24-BD70-C501CA41C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858" y="3578943"/>
            <a:ext cx="3684177" cy="2179996"/>
          </a:xfrm>
          <a:prstGeom prst="rect">
            <a:avLst/>
          </a:prstGeom>
        </p:spPr>
      </p:pic>
      <p:sp>
        <p:nvSpPr>
          <p:cNvPr id="17" name="圆角矩形 10">
            <a:extLst>
              <a:ext uri="{FF2B5EF4-FFF2-40B4-BE49-F238E27FC236}">
                <a16:creationId xmlns:a16="http://schemas.microsoft.com/office/drawing/2014/main" id="{FAAACCB7-2742-49C3-A930-9367B4A4CFA5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6305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函数命名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0BA907-A33E-4A60-928D-77F2EB01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4B984-1717-4EB5-95A4-ED1E61BED3AE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465825-135B-4892-B46D-D0B33236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5ADB9773-6620-45D9-AEDD-D9D4AF27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0"/>
            <a:ext cx="8092563" cy="4732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函数名应该要体现其功能或是有意义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1338" indent="-541338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ComputePSNR.m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SSIM.m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mean.m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isequal.m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541338" indent="-541338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function1.m, Lab1.m,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comPSNR.m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函数名由多个单词组成时可以使用下划线分割各单词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Temperature_convertor.m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number_guess.m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thisisafunction.m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computetotalwidth.m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7A1362-EC32-45CF-9716-370D922B0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4" t="14516" r="50000" b="13148"/>
          <a:stretch/>
        </p:blipFill>
        <p:spPr>
          <a:xfrm>
            <a:off x="8430933" y="2187645"/>
            <a:ext cx="589936" cy="5197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4CD5A2B-A724-4037-A521-DF6DAC35C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94" t="21163" r="10392" b="13930"/>
          <a:stretch/>
        </p:blipFill>
        <p:spPr>
          <a:xfrm>
            <a:off x="8463951" y="2769755"/>
            <a:ext cx="523899" cy="4969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C21415-EFE1-40AF-953B-A4E818D82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4" t="14516" r="50000" b="13148"/>
          <a:stretch/>
        </p:blipFill>
        <p:spPr>
          <a:xfrm>
            <a:off x="8463951" y="4283372"/>
            <a:ext cx="589936" cy="5197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7B5EC1-B11A-4620-BA46-058420773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94" t="21163" r="10392" b="13930"/>
          <a:stretch/>
        </p:blipFill>
        <p:spPr>
          <a:xfrm>
            <a:off x="8496969" y="4865482"/>
            <a:ext cx="523899" cy="49695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A5AF5FB-E49F-4BF8-A6BE-386805277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1" y="2135344"/>
            <a:ext cx="1238738" cy="12688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83C0051-C591-4AA3-BF2B-BEDFD41AC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201" y="4865482"/>
            <a:ext cx="2004669" cy="1254350"/>
          </a:xfrm>
          <a:prstGeom prst="rect">
            <a:avLst/>
          </a:prstGeom>
        </p:spPr>
      </p:pic>
      <p:sp>
        <p:nvSpPr>
          <p:cNvPr id="21" name="圆角矩形 10">
            <a:extLst>
              <a:ext uri="{FF2B5EF4-FFF2-40B4-BE49-F238E27FC236}">
                <a16:creationId xmlns:a16="http://schemas.microsoft.com/office/drawing/2014/main" id="{D78F3527-7603-4003-A980-C6ABA5BD4244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45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函数命名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F4B877-8882-4827-8183-378BAAB0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E653-3C82-4BD2-A9CB-85970763461F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FBD91C-51B0-4FE6-A25D-9D97B47ED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75ED472-4391-465C-AD14-000027E02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0"/>
            <a:ext cx="11195776" cy="47326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函数名可借鉴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已有函数的命名方式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1338" indent="-541338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用来命名布尔函数，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ismember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1338" indent="-541338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用来命名具有计算功能的函数，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computePSNR.m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1338" indent="-541338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get/set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用来命名访问对象或属性的函数，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getobj.m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同理如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find, initialize……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22003D88-8A59-46FF-8F37-72291D336107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0971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代码格式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53291-DFD9-43EC-B6C1-5C510806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9473-2833-4D46-99BB-851B289085E8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BB5CB4-EA44-41C7-82F6-7C561A8ED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CEAF2A4-CF5E-4C9A-B985-FCAD1F87E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96" y="1564707"/>
            <a:ext cx="8092563" cy="11784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我们先看看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内置函数是如何编写的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edit(which(‘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mean.m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’))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4B19BD7-756C-431D-9AAE-E39E3E93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043" y="3001321"/>
            <a:ext cx="7007289" cy="3175666"/>
          </a:xfrm>
          <a:prstGeom prst="rect">
            <a:avLst/>
          </a:prstGeom>
        </p:spPr>
      </p:pic>
      <p:sp>
        <p:nvSpPr>
          <p:cNvPr id="16" name="左大括号 15">
            <a:extLst>
              <a:ext uri="{FF2B5EF4-FFF2-40B4-BE49-F238E27FC236}">
                <a16:creationId xmlns:a16="http://schemas.microsoft.com/office/drawing/2014/main" id="{0BDC81A7-7B10-4551-BB75-E45A0641688D}"/>
              </a:ext>
            </a:extLst>
          </p:cNvPr>
          <p:cNvSpPr/>
          <p:nvPr/>
        </p:nvSpPr>
        <p:spPr>
          <a:xfrm>
            <a:off x="2310482" y="3325633"/>
            <a:ext cx="364561" cy="78759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84D8C9-0B7A-49B3-8837-56E5AE8A62EB}"/>
              </a:ext>
            </a:extLst>
          </p:cNvPr>
          <p:cNvSpPr txBox="1"/>
          <p:nvPr/>
        </p:nvSpPr>
        <p:spPr>
          <a:xfrm>
            <a:off x="1479579" y="3592401"/>
            <a:ext cx="99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显示在</a:t>
            </a:r>
            <a:r>
              <a:rPr lang="en-US" altLang="zh-CN" dirty="0">
                <a:solidFill>
                  <a:srgbClr val="FF0000"/>
                </a:solidFill>
              </a:rPr>
              <a:t>help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81E8CCA9-9C13-4DA4-9474-50756CA48422}"/>
              </a:ext>
            </a:extLst>
          </p:cNvPr>
          <p:cNvSpPr/>
          <p:nvPr/>
        </p:nvSpPr>
        <p:spPr>
          <a:xfrm>
            <a:off x="2315399" y="4648072"/>
            <a:ext cx="364561" cy="117987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5AC78B4-9635-4053-A26F-DA55A14D28AA}"/>
              </a:ext>
            </a:extLst>
          </p:cNvPr>
          <p:cNvSpPr txBox="1"/>
          <p:nvPr/>
        </p:nvSpPr>
        <p:spPr>
          <a:xfrm>
            <a:off x="1442746" y="4694784"/>
            <a:ext cx="99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判断</a:t>
            </a:r>
            <a:r>
              <a:rPr lang="en-US" altLang="zh-CN" dirty="0">
                <a:solidFill>
                  <a:srgbClr val="FF0000"/>
                </a:solidFill>
              </a:rPr>
              <a:t>input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output</a:t>
            </a:r>
            <a:r>
              <a:rPr lang="zh-CN" altLang="en-US" dirty="0">
                <a:solidFill>
                  <a:srgbClr val="FF0000"/>
                </a:solidFill>
              </a:rPr>
              <a:t>的数量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2C7C3C5-66BE-417A-8060-F7A6B51FF826}"/>
              </a:ext>
            </a:extLst>
          </p:cNvPr>
          <p:cNvSpPr/>
          <p:nvPr/>
        </p:nvSpPr>
        <p:spPr>
          <a:xfrm>
            <a:off x="3363148" y="4238732"/>
            <a:ext cx="4001729" cy="3257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F29904-98D7-42B6-A215-D0CD8FD9951E}"/>
              </a:ext>
            </a:extLst>
          </p:cNvPr>
          <p:cNvSpPr txBox="1"/>
          <p:nvPr/>
        </p:nvSpPr>
        <p:spPr>
          <a:xfrm>
            <a:off x="7530393" y="4118961"/>
            <a:ext cx="251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由于前一行的空行，这句话不显示在</a:t>
            </a:r>
            <a:r>
              <a:rPr lang="en-US" altLang="zh-CN" dirty="0">
                <a:solidFill>
                  <a:srgbClr val="FF0000"/>
                </a:solidFill>
              </a:rPr>
              <a:t>help</a:t>
            </a:r>
            <a:r>
              <a:rPr lang="zh-CN" altLang="en-US" dirty="0">
                <a:solidFill>
                  <a:srgbClr val="FF0000"/>
                </a:solidFill>
              </a:rPr>
              <a:t>中，但显示在文件中</a:t>
            </a: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73F8391F-7A96-4990-8DEF-992BFB274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05790"/>
              </p:ext>
            </p:extLst>
          </p:nvPr>
        </p:nvGraphicFramePr>
        <p:xfrm>
          <a:off x="6435114" y="5294948"/>
          <a:ext cx="36821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5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nargin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函数输入变量的数量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nargout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函数输出变量的数量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圆角矩形 10">
            <a:extLst>
              <a:ext uri="{FF2B5EF4-FFF2-40B4-BE49-F238E27FC236}">
                <a16:creationId xmlns:a16="http://schemas.microsoft.com/office/drawing/2014/main" id="{5101FDA8-03E8-441F-A523-DA2BAAD5B3E2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652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代码格式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2EEECA-1FF4-4BAA-B7B1-DE395666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455C0-9A2D-4DA1-9B66-DF960125BEB0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5E500-462B-4B30-9CED-A14EA077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CDAFB6B6-644A-4F5A-86EB-D549CE27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97" y="1564707"/>
            <a:ext cx="8924004" cy="45607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紧跟函数名所在行之后的是关于该函数功能、输入、输出变量的解释，以及创建人和其联系方式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一般常写邮箱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在代码主体前对函数的实际输入参数数量进行判断。不影响函数运行，对于未传递的参数采用默认值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(default value)</a:t>
            </a: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DF4EE155-5D5A-4283-BD62-931B055EA113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107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代码格式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垂直间隔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FC2E04-F3C8-43A2-892E-DAD39E2D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F218-2AE8-4411-B805-2F4A18ABB53B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18A9E5-014C-4FFD-BDCB-04E420195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8D374A99-3EDB-4E77-93E0-E438EB704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96" y="1564707"/>
            <a:ext cx="8984162" cy="456079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分割不同功能模块或段落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换行：避免在一行使用多个语句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start_num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=[1 3 7];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mid_num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10;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end_num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10;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{, }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“case”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要单独成行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e.g.,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end_num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10; }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长行可以拆分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拆分时，运算符放在拆分行的尾部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e.g.,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if ((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shape_x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left_border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&amp;&amp; 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shape_x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right_border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&amp;&amp;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shape_y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bottom_border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&amp;&amp; 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shape_y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top_border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9CEC755-12AF-4E07-AF13-E48165654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94" t="21163" r="10392" b="13930"/>
          <a:stretch/>
        </p:blipFill>
        <p:spPr>
          <a:xfrm>
            <a:off x="9699940" y="2595874"/>
            <a:ext cx="523899" cy="49695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DC31847-2D18-42A6-B2F1-FD8A29315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94" t="21163" r="10392" b="13930"/>
          <a:stretch/>
        </p:blipFill>
        <p:spPr>
          <a:xfrm>
            <a:off x="9673964" y="3151770"/>
            <a:ext cx="523899" cy="49695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186191-30A1-4D1C-902D-3E7218C92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4" t="14516" r="50000" b="13148"/>
          <a:stretch/>
        </p:blipFill>
        <p:spPr>
          <a:xfrm>
            <a:off x="9607927" y="4086689"/>
            <a:ext cx="589936" cy="519705"/>
          </a:xfrm>
          <a:prstGeom prst="rect">
            <a:avLst/>
          </a:prstGeom>
        </p:spPr>
      </p:pic>
      <p:sp>
        <p:nvSpPr>
          <p:cNvPr id="18" name="圆角矩形 10">
            <a:extLst>
              <a:ext uri="{FF2B5EF4-FFF2-40B4-BE49-F238E27FC236}">
                <a16:creationId xmlns:a16="http://schemas.microsoft.com/office/drawing/2014/main" id="{2ED51CEF-1FE8-4B9D-9BDA-D8EDF0B42CF0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4388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代码格式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水平间隔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A7114F-CF4E-49BD-93B7-C5AB1D27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50B5-E43F-4193-B83E-02D56877BD94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D2DA0F-5565-4B5D-891A-84D9504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CC35717-42DE-4758-A36C-3F0ED1D14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96" y="1564707"/>
            <a:ext cx="10969372" cy="45607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逗号后有空格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“=”, “&amp;&amp;”, “||”, “+”, “-”, “&gt;”, “&lt;”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等后有空格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关键字后有空格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e.g., if, switch, while…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长行拆分后后一行与前一行中部对齐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“&gt;=”, “&lt;=”, “==”, “~=”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中间没有空格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流控制语句的缩进与对齐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953F9309-BEBB-4A91-8532-FCFF69A344BA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6025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代码注释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D8B8CB-4EA8-467B-A3CD-88C7FB36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62D2-94EA-4980-8703-58F342B1BE79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FCC8EC-AE7D-4C47-8332-E94B3231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A0178F6-2C22-4C05-8809-D70D29DC6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96" y="1564707"/>
            <a:ext cx="10676604" cy="45607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“%% XYZ”,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注释用于说明模块功能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“% XYZ”,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注释用于该命令功能，一般在命令后方。若太长，可放置该命令上方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太简单的命令可以不注释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e.g.,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2; 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 make the variable </a:t>
            </a:r>
            <a:r>
              <a:rPr lang="en-US" altLang="zh-CN" sz="24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equal 2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98EC5BB8-E799-4E3B-A460-90A18FEBADF4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1199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代码运行效率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C8F315-A9FC-4088-B4B7-6FFD5E44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7A311-B087-4271-85A4-275743C0AB74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253579-00D1-49CF-A41A-C47C7FAC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FE1C179-6F0B-4792-855D-DF9022375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75101"/>
              </p:ext>
            </p:extLst>
          </p:nvPr>
        </p:nvGraphicFramePr>
        <p:xfrm>
          <a:off x="2050902" y="2276071"/>
          <a:ext cx="8052622" cy="3558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6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6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5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05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tic</a:t>
                      </a:r>
                    </a:p>
                    <a:p>
                      <a:r>
                        <a:rPr lang="en-US" altLang="zh-CN" sz="240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for</a:t>
                      </a:r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ii = 1 : 2000</a:t>
                      </a:r>
                    </a:p>
                    <a:p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for </a:t>
                      </a:r>
                      <a:r>
                        <a:rPr lang="en-US" altLang="zh-CN" sz="24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= 1 : 2000</a:t>
                      </a:r>
                    </a:p>
                    <a:p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     Test(ii, </a:t>
                      </a:r>
                      <a:r>
                        <a:rPr lang="en-US" altLang="zh-CN" sz="24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 = ii + </a:t>
                      </a:r>
                      <a:r>
                        <a:rPr lang="en-US" altLang="zh-CN" sz="24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;</a:t>
                      </a:r>
                    </a:p>
                    <a:p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</a:t>
                      </a:r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</a:t>
                      </a:r>
                    </a:p>
                    <a:p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</a:t>
                      </a:r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</a:t>
                      </a:r>
                    </a:p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toc</a:t>
                      </a:r>
                      <a:endParaRPr lang="zh-CN" altLang="en-US" sz="2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tic</a:t>
                      </a:r>
                    </a:p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= zeros(2000, 2000);</a:t>
                      </a:r>
                      <a:endParaRPr lang="en-US" altLang="zh-CN" sz="2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r>
                        <a:rPr lang="en-US" altLang="zh-CN" sz="240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for</a:t>
                      </a:r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ii = 1 : size(Test, 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for </a:t>
                      </a:r>
                      <a:r>
                        <a:rPr lang="en-US" altLang="zh-CN" sz="24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= 1 : </a:t>
                      </a:r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size(Test, 2)</a:t>
                      </a:r>
                      <a:endParaRPr lang="en-US" altLang="zh-CN" sz="2400" baseline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     Test(ii, </a:t>
                      </a:r>
                      <a:r>
                        <a:rPr lang="en-US" altLang="zh-CN" sz="24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 = ii + </a:t>
                      </a:r>
                      <a:r>
                        <a:rPr lang="en-US" altLang="zh-CN" sz="24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;</a:t>
                      </a:r>
                    </a:p>
                    <a:p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</a:t>
                      </a:r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</a:t>
                      </a:r>
                    </a:p>
                    <a:p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</a:t>
                      </a:r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</a:t>
                      </a:r>
                    </a:p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toc</a:t>
                      </a:r>
                      <a:endParaRPr lang="zh-CN" altLang="en-US" sz="2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ADC07260-23CC-4F67-8942-E70F653EDFEB}"/>
              </a:ext>
            </a:extLst>
          </p:cNvPr>
          <p:cNvSpPr txBox="1"/>
          <p:nvPr/>
        </p:nvSpPr>
        <p:spPr>
          <a:xfrm>
            <a:off x="4048082" y="4835900"/>
            <a:ext cx="1669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2.8857</a:t>
            </a:r>
            <a:r>
              <a:rPr lang="zh-CN" altLang="en-US" sz="2400" dirty="0">
                <a:solidFill>
                  <a:srgbClr val="FF0000"/>
                </a:solidFill>
              </a:rPr>
              <a:t>秒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93CA85-F8DE-4DA8-9DF4-6D2550757F8F}"/>
              </a:ext>
            </a:extLst>
          </p:cNvPr>
          <p:cNvSpPr txBox="1"/>
          <p:nvPr/>
        </p:nvSpPr>
        <p:spPr>
          <a:xfrm>
            <a:off x="8401314" y="4835899"/>
            <a:ext cx="134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0.0818</a:t>
            </a:r>
            <a:r>
              <a:rPr lang="zh-CN" altLang="en-US" sz="2400" dirty="0">
                <a:solidFill>
                  <a:srgbClr val="FF0000"/>
                </a:solidFill>
              </a:rPr>
              <a:t>秒！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AE63CF-2FAB-4D5B-93E4-EAC88BF9F15F}"/>
              </a:ext>
            </a:extLst>
          </p:cNvPr>
          <p:cNvSpPr txBox="1"/>
          <p:nvPr/>
        </p:nvSpPr>
        <p:spPr>
          <a:xfrm>
            <a:off x="4147954" y="5872778"/>
            <a:ext cx="392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提前预留变量的内存空间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08144D90-C20F-40B7-B3AB-835C70BC9788}"/>
              </a:ext>
            </a:extLst>
          </p:cNvPr>
          <p:cNvSpPr txBox="1">
            <a:spLocks/>
          </p:cNvSpPr>
          <p:nvPr/>
        </p:nvSpPr>
        <p:spPr>
          <a:xfrm>
            <a:off x="628649" y="1623700"/>
            <a:ext cx="8092563" cy="854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alt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</a:t>
            </a:r>
            <a:r>
              <a:rPr lang="zh-CN" alt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？下面哪个程序运行个更快？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0">
            <a:extLst>
              <a:ext uri="{FF2B5EF4-FFF2-40B4-BE49-F238E27FC236}">
                <a16:creationId xmlns:a16="http://schemas.microsoft.com/office/drawing/2014/main" id="{BB2AA67C-DD7C-4A74-B8E5-1F1356947459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368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数组索引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(Array Indexing)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786404-61BD-4B95-9D18-513A80C6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262F-0F0E-4A2E-8854-651FAA9E7E83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95A3E1-E352-4FB2-AACC-C0C7352D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6D82B62E-9D92-49E7-9EE2-D7BD6B0954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3701"/>
                <a:ext cx="8102395" cy="270249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现有矩阵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11  21  6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12  20  9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10  22  3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Questions?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6D82B62E-9D92-49E7-9EE2-D7BD6B095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3701"/>
                <a:ext cx="8102395" cy="2702493"/>
              </a:xfrm>
              <a:blipFill>
                <a:blip r:embed="rId4"/>
                <a:stretch>
                  <a:fillRect l="-1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5">
            <a:extLst>
              <a:ext uri="{FF2B5EF4-FFF2-40B4-BE49-F238E27FC236}">
                <a16:creationId xmlns:a16="http://schemas.microsoft.com/office/drawing/2014/main" id="{E73FD00A-8731-4F87-8179-4BCAAF121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652" y="3484871"/>
            <a:ext cx="2430172" cy="25545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A(6)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A([1, 3, 5])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A([1, 3; 1, 3])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A(3, 2)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A([1, 3], [1, 3])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9290AE1-0A00-4AA2-A296-B291FEBB4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236" y="3475346"/>
            <a:ext cx="885825" cy="1323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3CC948D-5A83-4CD2-A6F6-D1548475A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564" y="3484871"/>
            <a:ext cx="1771650" cy="13144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B8AF6D-5C13-4A84-A242-EFD25015E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6591" y="3484871"/>
            <a:ext cx="1453114" cy="13551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A9097E5-F5C7-4292-A981-25D4D8D7D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9236" y="4887297"/>
            <a:ext cx="1197077" cy="12330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AC8416-702F-4729-9D68-28C05EC6B7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564" y="4900925"/>
            <a:ext cx="1496572" cy="1314450"/>
          </a:xfrm>
          <a:prstGeom prst="rect">
            <a:avLst/>
          </a:prstGeom>
        </p:spPr>
      </p:pic>
      <p:sp>
        <p:nvSpPr>
          <p:cNvPr id="22" name="圆角矩形 10">
            <a:extLst>
              <a:ext uri="{FF2B5EF4-FFF2-40B4-BE49-F238E27FC236}">
                <a16:creationId xmlns:a16="http://schemas.microsoft.com/office/drawing/2014/main" id="{AD41060D-050D-48B6-9F6C-67138722637F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676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代码运行效率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BA634C-BF1C-477D-8EC0-836D7B8FF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3146E-A253-4DDE-A894-4662515D90CA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F674F-53EB-45F7-85AF-EA0EF5A3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90B951B-53E6-44AC-B3CC-4B5BFF8B3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0"/>
            <a:ext cx="8092563" cy="8540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？下面哪个程序运行个更快？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A42BEB5-803B-403B-A59C-94366664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134994"/>
              </p:ext>
            </p:extLst>
          </p:nvPr>
        </p:nvGraphicFramePr>
        <p:xfrm>
          <a:off x="1918554" y="2300134"/>
          <a:ext cx="8052622" cy="3558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6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6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5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05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tic</a:t>
                      </a:r>
                    </a:p>
                    <a:p>
                      <a:r>
                        <a:rPr lang="en-US" altLang="zh-CN" sz="240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for</a:t>
                      </a:r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ii = 1 : 200</a:t>
                      </a:r>
                    </a:p>
                    <a:p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for </a:t>
                      </a:r>
                      <a:r>
                        <a:rPr lang="en-US" altLang="zh-CN" sz="24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= 1 : 5000</a:t>
                      </a:r>
                    </a:p>
                    <a:p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     Test(ii, </a:t>
                      </a:r>
                      <a:r>
                        <a:rPr lang="en-US" altLang="zh-CN" sz="24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 = 1;</a:t>
                      </a:r>
                    </a:p>
                    <a:p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</a:t>
                      </a:r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</a:t>
                      </a:r>
                    </a:p>
                    <a:p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</a:t>
                      </a:r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</a:t>
                      </a:r>
                    </a:p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toc</a:t>
                      </a:r>
                      <a:endParaRPr lang="zh-CN" altLang="en-US" sz="2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tic</a:t>
                      </a:r>
                    </a:p>
                    <a:p>
                      <a:r>
                        <a:rPr lang="en-US" altLang="zh-CN" sz="240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for</a:t>
                      </a:r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ii = 1 : 5000</a:t>
                      </a:r>
                    </a:p>
                    <a:p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for </a:t>
                      </a:r>
                      <a:r>
                        <a:rPr lang="en-US" altLang="zh-CN" sz="24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= 1 : 200</a:t>
                      </a:r>
                    </a:p>
                    <a:p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     Test(ii, </a:t>
                      </a:r>
                      <a:r>
                        <a:rPr lang="en-US" altLang="zh-CN" sz="24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 = 1;</a:t>
                      </a:r>
                    </a:p>
                    <a:p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</a:t>
                      </a:r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</a:t>
                      </a:r>
                    </a:p>
                    <a:p>
                      <a:r>
                        <a:rPr lang="en-US" altLang="zh-CN" sz="24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</a:t>
                      </a:r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</a:t>
                      </a:r>
                    </a:p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toc</a:t>
                      </a:r>
                      <a:endParaRPr lang="zh-CN" altLang="en-US" sz="2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6D9DD9DC-FBF7-4A75-B236-4080A975C6E8}"/>
              </a:ext>
            </a:extLst>
          </p:cNvPr>
          <p:cNvSpPr txBox="1"/>
          <p:nvPr/>
        </p:nvSpPr>
        <p:spPr>
          <a:xfrm>
            <a:off x="3915734" y="4859963"/>
            <a:ext cx="1669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0.1895</a:t>
            </a:r>
            <a:r>
              <a:rPr lang="zh-CN" altLang="en-US" sz="2400" dirty="0">
                <a:solidFill>
                  <a:srgbClr val="FF0000"/>
                </a:solidFill>
              </a:rPr>
              <a:t>秒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B732C12-7CD8-4E37-AFDE-B1F81D17A4F2}"/>
              </a:ext>
            </a:extLst>
          </p:cNvPr>
          <p:cNvSpPr txBox="1"/>
          <p:nvPr/>
        </p:nvSpPr>
        <p:spPr>
          <a:xfrm>
            <a:off x="8268966" y="4859962"/>
            <a:ext cx="134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1.0847</a:t>
            </a:r>
            <a:r>
              <a:rPr lang="zh-CN" altLang="en-US" sz="2400" dirty="0">
                <a:solidFill>
                  <a:srgbClr val="FF0000"/>
                </a:solidFill>
              </a:rPr>
              <a:t>秒！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331491-6EC0-4264-9640-08CD7E94DDE2}"/>
              </a:ext>
            </a:extLst>
          </p:cNvPr>
          <p:cNvSpPr txBox="1"/>
          <p:nvPr/>
        </p:nvSpPr>
        <p:spPr>
          <a:xfrm>
            <a:off x="2310617" y="5867113"/>
            <a:ext cx="7531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在不影响运算时，尽可能将大循环放在嵌套循环内部</a:t>
            </a:r>
          </a:p>
        </p:txBody>
      </p:sp>
      <p:sp>
        <p:nvSpPr>
          <p:cNvPr id="19" name="圆角矩形 10">
            <a:extLst>
              <a:ext uri="{FF2B5EF4-FFF2-40B4-BE49-F238E27FC236}">
                <a16:creationId xmlns:a16="http://schemas.microsoft.com/office/drawing/2014/main" id="{8A14E20F-E02D-42BA-BB87-77ED94A9BCAA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705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代码运行效率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D7696-2291-412F-B9FF-E91DCA81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DD573-AC78-4D3A-B895-3B38B0311EA5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7E8934-5922-41AA-BAA2-242F2CA4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65B8B634-775B-4C19-9279-3FE500C9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0"/>
            <a:ext cx="8092563" cy="8540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？下面哪个程序运行个更快？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6785EAB-AC83-4C11-B2CC-AA610375B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327256"/>
              </p:ext>
            </p:extLst>
          </p:nvPr>
        </p:nvGraphicFramePr>
        <p:xfrm>
          <a:off x="2062931" y="2264039"/>
          <a:ext cx="8052622" cy="3558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6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6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5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05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tic</a:t>
                      </a:r>
                    </a:p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=0;</a:t>
                      </a:r>
                    </a:p>
                    <a:p>
                      <a:r>
                        <a:rPr lang="en-US" altLang="zh-CN" sz="240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for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 = 0 :</a:t>
                      </a:r>
                      <a:r>
                        <a:rPr lang="en-US" altLang="zh-CN" sz="2400" baseline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 : 1000000</a:t>
                      </a:r>
                    </a:p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   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=i+1;</a:t>
                      </a:r>
                    </a:p>
                    <a:p>
                      <a:r>
                        <a:rPr lang="en-US" altLang="zh-CN" sz="240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y(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)=cos(n);</a:t>
                      </a:r>
                    </a:p>
                    <a:p>
                      <a:r>
                        <a:rPr lang="en-US" altLang="zh-CN" sz="240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</a:t>
                      </a:r>
                    </a:p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toc</a:t>
                      </a:r>
                      <a:endParaRPr lang="zh-CN" altLang="en-US" sz="2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tic</a:t>
                      </a:r>
                    </a:p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 = 0 : 1 : 1000000;</a:t>
                      </a:r>
                    </a:p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y = cos(n);</a:t>
                      </a:r>
                    </a:p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toc</a:t>
                      </a:r>
                      <a:endParaRPr lang="zh-CN" altLang="en-US" sz="2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908B18B8-59DE-41AD-AA82-7D336BA0F3C1}"/>
              </a:ext>
            </a:extLst>
          </p:cNvPr>
          <p:cNvSpPr txBox="1"/>
          <p:nvPr/>
        </p:nvSpPr>
        <p:spPr>
          <a:xfrm>
            <a:off x="4060111" y="4823868"/>
            <a:ext cx="1669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0.1046</a:t>
            </a:r>
            <a:r>
              <a:rPr lang="zh-CN" altLang="en-US" sz="2400" dirty="0">
                <a:solidFill>
                  <a:srgbClr val="FF0000"/>
                </a:solidFill>
              </a:rPr>
              <a:t>秒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D4033C-23A1-4012-8FDD-F6823DFA22C3}"/>
              </a:ext>
            </a:extLst>
          </p:cNvPr>
          <p:cNvSpPr txBox="1"/>
          <p:nvPr/>
        </p:nvSpPr>
        <p:spPr>
          <a:xfrm>
            <a:off x="8413342" y="4823867"/>
            <a:ext cx="156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0.0159</a:t>
            </a:r>
            <a:r>
              <a:rPr lang="zh-CN" altLang="en-US" sz="2400" dirty="0">
                <a:solidFill>
                  <a:srgbClr val="FF0000"/>
                </a:solidFill>
              </a:rPr>
              <a:t>秒！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FF3F15-3444-498B-83BA-BAA3C3E17F16}"/>
              </a:ext>
            </a:extLst>
          </p:cNvPr>
          <p:cNvSpPr txBox="1"/>
          <p:nvPr/>
        </p:nvSpPr>
        <p:spPr>
          <a:xfrm>
            <a:off x="4159983" y="5860746"/>
            <a:ext cx="392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尽量避免使用循环结构</a:t>
            </a:r>
          </a:p>
        </p:txBody>
      </p:sp>
      <p:sp>
        <p:nvSpPr>
          <p:cNvPr id="19" name="圆角矩形 10">
            <a:extLst>
              <a:ext uri="{FF2B5EF4-FFF2-40B4-BE49-F238E27FC236}">
                <a16:creationId xmlns:a16="http://schemas.microsoft.com/office/drawing/2014/main" id="{7300B42E-9D84-4A51-8577-17389ECCB2EE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2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代码运行效率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14ED9C-8BD3-4850-A3DC-447915C84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5504E-D5D4-4B44-A702-4679C6827519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F846D-7D58-46A6-8598-445F5BBB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8A656782-667A-4981-9900-1E1F3849F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0"/>
            <a:ext cx="8092563" cy="8540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？下面哪个程序运行个更快？</a:t>
            </a: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1D6C143-6276-4212-8B06-E458DFEA0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475845"/>
              </p:ext>
            </p:extLst>
          </p:nvPr>
        </p:nvGraphicFramePr>
        <p:xfrm>
          <a:off x="2050899" y="2276071"/>
          <a:ext cx="8052622" cy="3558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5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5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= </a:t>
                      </a:r>
                      <a:r>
                        <a:rPr lang="en-US" altLang="zh-CN" sz="24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randi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(200, 100);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tic</a:t>
                      </a:r>
                    </a:p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sum1</a:t>
                      </a:r>
                      <a:r>
                        <a:rPr lang="en-US" altLang="zh-CN" sz="24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= sum(sum(Test))</a:t>
                      </a:r>
                      <a:endParaRPr lang="en-US" altLang="zh-CN" sz="2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r>
                        <a:rPr lang="en-US" altLang="zh-CN" sz="24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toc </a:t>
                      </a:r>
                      <a:endParaRPr lang="zh-CN" altLang="en-US" sz="24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Test</a:t>
                      </a:r>
                      <a:r>
                        <a:rPr lang="en-US" altLang="zh-CN" sz="22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= </a:t>
                      </a:r>
                      <a:r>
                        <a:rPr lang="en-US" altLang="zh-CN" sz="22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randi</a:t>
                      </a:r>
                      <a:r>
                        <a:rPr lang="en-US" altLang="zh-CN" sz="22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(200, 100);</a:t>
                      </a:r>
                    </a:p>
                    <a:p>
                      <a:r>
                        <a:rPr lang="en-US" altLang="zh-CN" sz="22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tic</a:t>
                      </a:r>
                    </a:p>
                    <a:p>
                      <a:r>
                        <a:rPr lang="en-US" altLang="zh-CN" sz="22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sum2=0;</a:t>
                      </a:r>
                      <a:endParaRPr lang="en-US" altLang="zh-CN" sz="22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r>
                        <a:rPr lang="en-US" altLang="zh-CN" sz="220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for</a:t>
                      </a:r>
                      <a:r>
                        <a:rPr lang="en-US" altLang="zh-CN" sz="22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ii = 1 : size(Test, 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for </a:t>
                      </a:r>
                      <a:r>
                        <a:rPr lang="en-US" altLang="zh-CN" sz="22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2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= 1 : </a:t>
                      </a:r>
                      <a:r>
                        <a:rPr lang="en-US" altLang="zh-CN" sz="22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size(Test, 2)</a:t>
                      </a:r>
                      <a:endParaRPr lang="en-US" altLang="zh-CN" sz="2200" baseline="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r>
                        <a:rPr lang="en-US" altLang="zh-CN" sz="22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     sum2 = Test(ii, </a:t>
                      </a:r>
                      <a:r>
                        <a:rPr lang="en-US" altLang="zh-CN" sz="2200" baseline="0" dirty="0" err="1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jj</a:t>
                      </a:r>
                      <a:r>
                        <a:rPr lang="en-US" altLang="zh-CN" sz="22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) + sum2;</a:t>
                      </a:r>
                    </a:p>
                    <a:p>
                      <a:r>
                        <a:rPr lang="en-US" altLang="zh-CN" sz="2200" baseline="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    </a:t>
                      </a:r>
                      <a:r>
                        <a:rPr lang="en-US" altLang="zh-CN" sz="22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</a:t>
                      </a:r>
                    </a:p>
                    <a:p>
                      <a:r>
                        <a:rPr lang="en-US" altLang="zh-CN" sz="2200" baseline="0" dirty="0">
                          <a:solidFill>
                            <a:srgbClr val="00B0F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end</a:t>
                      </a:r>
                      <a:r>
                        <a:rPr lang="en-US" altLang="zh-CN" sz="22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 </a:t>
                      </a:r>
                    </a:p>
                    <a:p>
                      <a:r>
                        <a:rPr lang="en-US" altLang="zh-CN" sz="2200" dirty="0"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toc</a:t>
                      </a:r>
                      <a:endParaRPr lang="zh-CN" altLang="en-US" sz="2200" dirty="0"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E75AFD9F-5200-483C-974B-CDE21A62180A}"/>
              </a:ext>
            </a:extLst>
          </p:cNvPr>
          <p:cNvSpPr txBox="1"/>
          <p:nvPr/>
        </p:nvSpPr>
        <p:spPr>
          <a:xfrm>
            <a:off x="4048079" y="4835900"/>
            <a:ext cx="1669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0.0063</a:t>
            </a:r>
            <a:r>
              <a:rPr lang="zh-CN" altLang="en-US" sz="2400" dirty="0">
                <a:solidFill>
                  <a:srgbClr val="FF0000"/>
                </a:solidFill>
              </a:rPr>
              <a:t>秒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AE8E13-7117-4B47-85AE-AC6C7A38EB7D}"/>
              </a:ext>
            </a:extLst>
          </p:cNvPr>
          <p:cNvSpPr txBox="1"/>
          <p:nvPr/>
        </p:nvSpPr>
        <p:spPr>
          <a:xfrm>
            <a:off x="8401310" y="4835899"/>
            <a:ext cx="156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0.0104</a:t>
            </a:r>
            <a:r>
              <a:rPr lang="zh-CN" altLang="en-US" sz="2400" dirty="0">
                <a:solidFill>
                  <a:srgbClr val="FF0000"/>
                </a:solidFill>
              </a:rPr>
              <a:t>秒！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1B2511-DD0F-47D7-A8BB-FE38F13415BA}"/>
              </a:ext>
            </a:extLst>
          </p:cNvPr>
          <p:cNvSpPr txBox="1"/>
          <p:nvPr/>
        </p:nvSpPr>
        <p:spPr>
          <a:xfrm>
            <a:off x="4147951" y="5872778"/>
            <a:ext cx="3923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尽量使用</a:t>
            </a:r>
            <a:r>
              <a:rPr lang="en-US" altLang="zh-CN" sz="2400" b="1" dirty="0" err="1">
                <a:solidFill>
                  <a:srgbClr val="FF0000"/>
                </a:solidFill>
              </a:rPr>
              <a:t>matlab</a:t>
            </a:r>
            <a:r>
              <a:rPr lang="zh-CN" altLang="en-US" sz="2400" b="1" dirty="0">
                <a:solidFill>
                  <a:srgbClr val="FF0000"/>
                </a:solidFill>
              </a:rPr>
              <a:t>内置函数</a:t>
            </a:r>
          </a:p>
        </p:txBody>
      </p:sp>
      <p:sp>
        <p:nvSpPr>
          <p:cNvPr id="19" name="圆角矩形 10">
            <a:extLst>
              <a:ext uri="{FF2B5EF4-FFF2-40B4-BE49-F238E27FC236}">
                <a16:creationId xmlns:a16="http://schemas.microsoft.com/office/drawing/2014/main" id="{23993904-A639-44CB-9132-6145F0D4FE2A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3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7A8653-06D9-43D4-92BC-717FC57B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4079-7316-4327-ABE6-9B9C16741BF8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D5CE1-5E49-4B58-AE99-17451111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850332D1-CF24-4C63-9FAC-6FBC2DBBC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96" y="1564707"/>
            <a:ext cx="10676604" cy="45607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程序编写要做到清晰第一，效率第二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在提高效率时，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提前预留变量的内存空间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尽可能将大循环放在嵌套循环内部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尽量避免使用循环结构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尽量使用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内置函数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				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编程很规范，没人两行泪。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5D89E3DF-923C-4E4C-BC3F-C78CCC03E8DF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006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9532"/>
            <a:ext cx="12192000" cy="242661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5290" y="3635375"/>
            <a:ext cx="11337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01492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微软雅黑" panose="020B0503020204020204" pitchFamily="34" charset="-122"/>
              </a:rPr>
              <a:t>谢谢大家</a:t>
            </a:r>
            <a:endParaRPr lang="zh-CN" altLang="en-US" sz="8000" b="1" dirty="0">
              <a:solidFill>
                <a:srgbClr val="0149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8466" y="-184668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04" y="1438170"/>
            <a:ext cx="1936392" cy="193081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A3C096-62CF-480B-B291-F9A45202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833467-5798-4019-A678-3F168AC8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8976-EE13-4875-A079-A5D73F8E5CE8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57F303-C2D1-43D6-9BD6-BD61E267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09987B-748F-428C-A539-718CD089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C975C-D568-44FC-BC06-18298422F5C3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30487-4A25-4A09-8F74-0B99518A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236A39-E3DA-4541-ADC3-D45C4B504968}"/>
              </a:ext>
            </a:extLst>
          </p:cNvPr>
          <p:cNvSpPr txBox="1"/>
          <p:nvPr/>
        </p:nvSpPr>
        <p:spPr>
          <a:xfrm>
            <a:off x="261257" y="2127035"/>
            <a:ext cx="8621486" cy="389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实验课下课前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分钟下发作业题目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Assignment1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占最后成绩的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电子版提交截止日期：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2020.09.24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提交方式：发送作业答案至邮箱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SYSU_ISE251@163.com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迟交一天扣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分，迟交一周按未交作业处理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9FD4B9-D8B7-43F8-AE3A-41167A9517CC}"/>
              </a:ext>
            </a:extLst>
          </p:cNvPr>
          <p:cNvSpPr txBox="1"/>
          <p:nvPr/>
        </p:nvSpPr>
        <p:spPr>
          <a:xfrm>
            <a:off x="159026" y="1098130"/>
            <a:ext cx="476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它来了，它来了！</a:t>
            </a:r>
          </a:p>
        </p:txBody>
      </p:sp>
      <p:sp>
        <p:nvSpPr>
          <p:cNvPr id="16" name="圆角矩形 10">
            <a:extLst>
              <a:ext uri="{FF2B5EF4-FFF2-40B4-BE49-F238E27FC236}">
                <a16:creationId xmlns:a16="http://schemas.microsoft.com/office/drawing/2014/main" id="{1544D304-6864-4868-826C-CC1D5D06E56A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556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冒号算子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(Colon Operator)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014F0C-5C76-410D-A808-C8155C18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251E-C9B9-4CDC-BD24-504108A8C2F5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59452E-8F99-469D-808C-288CD4EF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642CC80-6C6F-418D-9FA7-CBAFA58D9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8102395" cy="3174441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创建一个向量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= [1, 2, 3, …, 100]</a:t>
            </a:r>
          </a:p>
          <a:p>
            <a:pPr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Questions?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6BC25EF-BD1E-4E02-B630-DFE84367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208" y="2789621"/>
            <a:ext cx="7414137" cy="1138135"/>
          </a:xfrm>
          <a:prstGeom prst="rect">
            <a:avLst/>
          </a:prstGeom>
        </p:spPr>
      </p:pic>
      <p:sp>
        <p:nvSpPr>
          <p:cNvPr id="16" name="Text Box 5">
            <a:extLst>
              <a:ext uri="{FF2B5EF4-FFF2-40B4-BE49-F238E27FC236}">
                <a16:creationId xmlns:a16="http://schemas.microsoft.com/office/drawing/2014/main" id="{990C43BE-A899-469D-9A52-36180D56E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427" y="4592085"/>
            <a:ext cx="4036636" cy="178510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B = 1:15        &gt;&gt;  C = 'a': 2: 'z'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B = 1:2:15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B = [1:5; 2:3:15; -2:1:2]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23212DC-075E-42C6-B765-02E40F081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483" y="3966900"/>
            <a:ext cx="2117555" cy="13638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8F45BDA-7B2F-45DA-9115-A3D15D5C4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657" y="5342781"/>
            <a:ext cx="1516242" cy="1143396"/>
          </a:xfrm>
          <a:prstGeom prst="rect">
            <a:avLst/>
          </a:prstGeom>
        </p:spPr>
      </p:pic>
      <p:sp>
        <p:nvSpPr>
          <p:cNvPr id="19" name="圆角矩形 10">
            <a:extLst>
              <a:ext uri="{FF2B5EF4-FFF2-40B4-BE49-F238E27FC236}">
                <a16:creationId xmlns:a16="http://schemas.microsoft.com/office/drawing/2014/main" id="{6CC11830-E8C2-466C-BBE3-2CA885DBDB55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510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矩阵运算相关函数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2C562E-C894-4151-A6F7-7DA8C285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C4DF-6999-4E9C-9907-413F19B67F08}" type="datetime1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572A1-AB48-4515-9C02-133B3A74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82846085-E27A-48B4-9FEA-47241717F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3701"/>
                <a:ext cx="8102395" cy="203389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1  2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3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6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7  8  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Questions</a:t>
                </a:r>
                <a:r>
                  <a:rPr lang="zh-CN" altLang="en-US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  <a:endParaRPr lang="en-US" altLang="zh-CN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82846085-E27A-48B4-9FEA-47241717F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3701"/>
                <a:ext cx="8102395" cy="2033899"/>
              </a:xfrm>
              <a:blipFill>
                <a:blip r:embed="rId4"/>
                <a:stretch>
                  <a:fillRect l="-1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5">
            <a:extLst>
              <a:ext uri="{FF2B5EF4-FFF2-40B4-BE49-F238E27FC236}">
                <a16:creationId xmlns:a16="http://schemas.microsoft.com/office/drawing/2014/main" id="{2FCD8F6B-265D-4380-B249-537A4938A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0011" y="3657600"/>
            <a:ext cx="4358799" cy="155427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max(A)             &gt;&gt; sort(A)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min(A)              &gt;&gt; size(A)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sum(A)             &gt;&gt; length(A)</a:t>
            </a:r>
          </a:p>
          <a:p>
            <a:pPr marL="0" indent="0">
              <a:spcBef>
                <a:spcPts val="600"/>
              </a:spcBef>
              <a:buNone/>
              <a:tabLst>
                <a:tab pos="2693988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mean(A)           &gt;&gt; find(A==9)             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C42CC28-9AE6-4900-92E5-52A1C8FC5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180" y="2707351"/>
            <a:ext cx="1295400" cy="1323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E1B40E8-2016-4A5F-BD02-919E671FF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694" y="4674262"/>
            <a:ext cx="1219200" cy="13525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18B2CC2-83DC-4726-BC82-A3837E658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4005" y="2707351"/>
            <a:ext cx="1781175" cy="17716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EC0BBFB-BE90-4D43-AA16-956869653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7524" y="4636713"/>
            <a:ext cx="1219200" cy="1390650"/>
          </a:xfrm>
          <a:prstGeom prst="rect">
            <a:avLst/>
          </a:prstGeom>
        </p:spPr>
      </p:pic>
      <p:sp>
        <p:nvSpPr>
          <p:cNvPr id="20" name="圆角矩形 10">
            <a:extLst>
              <a:ext uri="{FF2B5EF4-FFF2-40B4-BE49-F238E27FC236}">
                <a16:creationId xmlns:a16="http://schemas.microsoft.com/office/drawing/2014/main" id="{F3A9EA9B-47FE-4B45-9E01-3D416C064D84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944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5408</Words>
  <Application>Microsoft Office PowerPoint</Application>
  <PresentationFormat>宽屏</PresentationFormat>
  <Paragraphs>1188</Paragraphs>
  <Slides>75</Slides>
  <Notes>75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3" baseType="lpstr">
      <vt:lpstr>Microsoft YaHei UI</vt:lpstr>
      <vt:lpstr>等线</vt:lpstr>
      <vt:lpstr>等线 Light</vt:lpstr>
      <vt:lpstr>微软雅黑</vt:lpstr>
      <vt:lpstr>Arial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 Yao</dc:creator>
  <cp:lastModifiedBy> </cp:lastModifiedBy>
  <cp:revision>165</cp:revision>
  <dcterms:created xsi:type="dcterms:W3CDTF">2020-08-25T13:07:11Z</dcterms:created>
  <dcterms:modified xsi:type="dcterms:W3CDTF">2021-03-03T13:09:34Z</dcterms:modified>
</cp:coreProperties>
</file>